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5" r:id="rId10"/>
    <p:sldId id="263" r:id="rId11"/>
    <p:sldId id="264" r:id="rId12"/>
    <p:sldId id="267" r:id="rId13"/>
    <p:sldId id="268" r:id="rId14"/>
    <p:sldId id="269" r:id="rId15"/>
    <p:sldId id="271" r:id="rId16"/>
    <p:sldId id="272" r:id="rId17"/>
    <p:sldId id="273" r:id="rId18"/>
    <p:sldId id="274" r:id="rId19"/>
    <p:sldId id="278" r:id="rId20"/>
    <p:sldId id="279" r:id="rId21"/>
    <p:sldId id="280" r:id="rId22"/>
    <p:sldId id="281" r:id="rId23"/>
    <p:sldId id="275" r:id="rId24"/>
    <p:sldId id="276" r:id="rId25"/>
    <p:sldId id="266" r:id="rId26"/>
    <p:sldId id="277"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301" r:id="rId46"/>
    <p:sldId id="302" r:id="rId47"/>
    <p:sldId id="303" r:id="rId48"/>
    <p:sldId id="304" r:id="rId49"/>
    <p:sldId id="308" r:id="rId50"/>
    <p:sldId id="309" r:id="rId51"/>
    <p:sldId id="310" r:id="rId52"/>
    <p:sldId id="327" r:id="rId53"/>
    <p:sldId id="328" r:id="rId54"/>
    <p:sldId id="329" r:id="rId55"/>
    <p:sldId id="330" r:id="rId56"/>
    <p:sldId id="331" r:id="rId57"/>
    <p:sldId id="311" r:id="rId58"/>
    <p:sldId id="312" r:id="rId59"/>
    <p:sldId id="313" r:id="rId60"/>
    <p:sldId id="314" r:id="rId61"/>
    <p:sldId id="315" r:id="rId62"/>
    <p:sldId id="316" r:id="rId63"/>
    <p:sldId id="347" r:id="rId64"/>
    <p:sldId id="317" r:id="rId65"/>
    <p:sldId id="318" r:id="rId66"/>
    <p:sldId id="319" r:id="rId67"/>
    <p:sldId id="320" r:id="rId68"/>
    <p:sldId id="321" r:id="rId69"/>
    <p:sldId id="323" r:id="rId70"/>
    <p:sldId id="324" r:id="rId71"/>
    <p:sldId id="322" r:id="rId72"/>
    <p:sldId id="325"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p:pic>
        <p:nvPicPr>
          <p:cNvPr id="2050" name="图片 2049" descr="9副本"/>
          <p:cNvPicPr>
            <a:picLocks noChangeAspect="1"/>
          </p:cNvPicPr>
          <p:nvPr/>
        </p:nvPicPr>
        <p:blipFill>
          <a:blip r:embed="rId3"/>
          <a:stretch>
            <a:fillRect/>
          </a:stretch>
        </p:blipFill>
        <p:spPr>
          <a:xfrm>
            <a:off x="0" y="0"/>
            <a:ext cx="12192000" cy="6858000"/>
          </a:xfrm>
          <a:prstGeom prst="rect">
            <a:avLst/>
          </a:prstGeom>
          <a:noFill/>
          <a:ln w="9525">
            <a:noFill/>
          </a:ln>
        </p:spPr>
      </p:pic>
      <p:sp>
        <p:nvSpPr>
          <p:cNvPr id="2051" name="标题 2050"/>
          <p:cNvSpPr>
            <a:spLocks noGrp="1"/>
          </p:cNvSpPr>
          <p:nvPr>
            <p:ph type="ctrTitle"/>
          </p:nvPr>
        </p:nvSpPr>
        <p:spPr>
          <a:xfrm>
            <a:off x="2929467" y="3717925"/>
            <a:ext cx="8540751" cy="1108075"/>
          </a:xfrm>
          <a:prstGeom prst="rect">
            <a:avLst/>
          </a:prstGeom>
          <a:noFill/>
          <a:ln w="9525">
            <a:noFill/>
          </a:ln>
        </p:spPr>
        <p:txBody>
          <a:bodyPr anchor="ctr"/>
          <a:lstStyle>
            <a:lvl1pPr lvl="0" algn="r">
              <a:defRPr/>
            </a:lvl1pPr>
          </a:lstStyle>
          <a:p>
            <a:pPr lvl="0"/>
            <a:r>
              <a:rPr lang="zh-CN" altLang="en-US"/>
              <a:t>单击此处编辑母版标题样式</a:t>
            </a:r>
            <a:endParaRPr lang="zh-CN" altLang="en-US"/>
          </a:p>
        </p:txBody>
      </p:sp>
      <p:sp>
        <p:nvSpPr>
          <p:cNvPr id="2052" name="副标题 2051"/>
          <p:cNvSpPr>
            <a:spLocks noGrp="1"/>
          </p:cNvSpPr>
          <p:nvPr>
            <p:ph type="subTitle" idx="1"/>
          </p:nvPr>
        </p:nvSpPr>
        <p:spPr>
          <a:xfrm>
            <a:off x="2929467" y="4940300"/>
            <a:ext cx="8534400" cy="720725"/>
          </a:xfrm>
          <a:prstGeom prst="rect">
            <a:avLst/>
          </a:prstGeom>
          <a:noFill/>
          <a:ln w="9525">
            <a:noFill/>
          </a:ln>
        </p:spPr>
        <p:txBody>
          <a:bodyPr anchor="t"/>
          <a:lstStyle>
            <a:lvl1pPr marL="0" lvl="0" indent="0" algn="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a:t>单击此处编辑母版副标题样式</a:t>
            </a:r>
            <a:endParaRPr lang="zh-CN" altLang="en-US"/>
          </a:p>
        </p:txBody>
      </p:sp>
      <p:sp>
        <p:nvSpPr>
          <p:cNvPr id="2053" name="日期占位符 2052"/>
          <p:cNvSpPr>
            <a:spLocks noGrp="1"/>
          </p:cNvSpPr>
          <p:nvPr>
            <p:ph type="dt" sz="half" idx="2"/>
          </p:nvPr>
        </p:nvSpPr>
        <p:spPr>
          <a:xfrm>
            <a:off x="609600" y="6245225"/>
            <a:ext cx="2844800" cy="476250"/>
          </a:xfrm>
          <a:prstGeom prst="rect">
            <a:avLst/>
          </a:prstGeom>
          <a:noFill/>
          <a:ln w="9525">
            <a:noFill/>
          </a:ln>
        </p:spPr>
        <p:txBody>
          <a:bodyPr anchor="t"/>
          <a:lstStyle>
            <a:lvl1pPr>
              <a:defRPr sz="1400"/>
            </a:lvl1pPr>
          </a:lstStyle>
          <a:p>
            <a:endParaRPr lang="zh-CN" altLang="en-US">
              <a:latin typeface="Arial" panose="020B0604020202020204" pitchFamily="34" charset="0"/>
            </a:endParaRPr>
          </a:p>
        </p:txBody>
      </p:sp>
      <p:sp>
        <p:nvSpPr>
          <p:cNvPr id="2054" name="页脚占位符 2053"/>
          <p:cNvSpPr>
            <a:spLocks noGrp="1"/>
          </p:cNvSpPr>
          <p:nvPr>
            <p:ph type="ftr" sz="quarter" idx="3"/>
          </p:nvPr>
        </p:nvSpPr>
        <p:spPr>
          <a:xfrm>
            <a:off x="4165600" y="6245225"/>
            <a:ext cx="3860800" cy="476250"/>
          </a:xfrm>
          <a:prstGeom prst="rect">
            <a:avLst/>
          </a:prstGeom>
          <a:noFill/>
          <a:ln w="9525">
            <a:noFill/>
          </a:ln>
        </p:spPr>
        <p:txBody>
          <a:bodyPr anchor="t"/>
          <a:lstStyle>
            <a:lvl1pPr algn="ctr">
              <a:defRPr sz="1400"/>
            </a:lvl1pPr>
          </a:lstStyle>
          <a:p>
            <a:endParaRPr lang="zh-CN" altLang="en-US">
              <a:latin typeface="Arial" panose="020B0604020202020204" pitchFamily="34" charset="0"/>
            </a:endParaRPr>
          </a:p>
        </p:txBody>
      </p:sp>
      <p:sp>
        <p:nvSpPr>
          <p:cNvPr id="2055" name="灯片编号占位符 2054"/>
          <p:cNvSpPr>
            <a:spLocks noGrp="1"/>
          </p:cNvSpPr>
          <p:nvPr>
            <p:ph type="sldNum" sz="quarter" idx="4"/>
          </p:nvPr>
        </p:nvSpPr>
        <p:spPr>
          <a:xfrm>
            <a:off x="8737600" y="6245225"/>
            <a:ext cx="2844800" cy="476250"/>
          </a:xfrm>
          <a:prstGeom prst="rect">
            <a:avLst/>
          </a:prstGeom>
          <a:noFill/>
          <a:ln w="9525">
            <a:noFill/>
          </a:ln>
        </p:spPr>
        <p:txBody>
          <a:bodyPr anchor="t"/>
          <a:lstStyle>
            <a:lvl1pPr algn="r">
              <a:defRPr sz="1400"/>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0573"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5728"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sldNum="0" hdr="0" ftr="0" dt="0"/>
  <p:txStyles>
    <p:titleStyle>
      <a:lvl1pPr marL="0" lvl="0" indent="0" algn="ctr" defTabSz="914400" eaLnBrk="1" fontAlgn="base" latinLnBrk="0" hangingPunct="1">
        <a:lnSpc>
          <a:spcPct val="100000"/>
        </a:lnSpc>
        <a:spcBef>
          <a:spcPct val="0"/>
        </a:spcBef>
        <a:spcAft>
          <a:spcPct val="0"/>
        </a:spcAft>
        <a:buNone/>
        <a:defRPr sz="36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7.emf"/><Relationship Id="rId1"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oleObject" Target="../embeddings/oleObject10.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1.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oleObject" Target="../embeddings/oleObject12.bin"/><Relationship Id="rId2" Type="http://schemas.openxmlformats.org/officeDocument/2006/relationships/image" Target="../media/image20.wmf"/><Relationship Id="rId1"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oleObject" Target="../embeddings/oleObject13.bin"/></Relationships>
</file>

<file path=ppt/slides/_rels/slide43.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oleObject" Target="../embeddings/oleObject16.bin"/><Relationship Id="rId4" Type="http://schemas.openxmlformats.org/officeDocument/2006/relationships/image" Target="../media/image25.wmf"/><Relationship Id="rId3" Type="http://schemas.openxmlformats.org/officeDocument/2006/relationships/oleObject" Target="../embeddings/oleObject15.bin"/><Relationship Id="rId2" Type="http://schemas.openxmlformats.org/officeDocument/2006/relationships/image" Target="../media/image24.wmf"/><Relationship Id="rId1" Type="http://schemas.openxmlformats.org/officeDocument/2006/relationships/oleObject" Target="../embeddings/oleObject14.bin"/></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27.emf"/><Relationship Id="rId1"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标题 21"/>
          <p:cNvSpPr>
            <a:spLocks noGrp="1"/>
          </p:cNvSpPr>
          <p:nvPr>
            <p:ph type="ctrTitle"/>
          </p:nvPr>
        </p:nvSpPr>
        <p:spPr/>
        <p:txBody>
          <a:bodyPr/>
          <a:p>
            <a:r>
              <a:rPr lang="en-US" altLang="zh-CN"/>
              <a:t>DMC</a:t>
            </a:r>
            <a:r>
              <a:rPr lang="zh-CN" altLang="en-US"/>
              <a:t>运动控制库</a:t>
            </a:r>
            <a:endParaRPr lang="zh-CN" altLang="en-US"/>
          </a:p>
        </p:txBody>
      </p:sp>
      <p:sp>
        <p:nvSpPr>
          <p:cNvPr id="23" name="副标题 22"/>
          <p:cNvSpPr>
            <a:spLocks noGrp="1"/>
          </p:cNvSpPr>
          <p:nvPr>
            <p:ph type="subTitle" idx="1"/>
          </p:nvPr>
        </p:nvSpPr>
        <p:spPr/>
        <p:txBody>
          <a:bodyPr/>
          <a:p>
            <a:r>
              <a:rPr lang="zh-CN" altLang="en-US"/>
              <a:t>主讲人：胡苏阳</a:t>
            </a:r>
            <a:endParaRPr lang="zh-CN" alt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数据报结构</a:t>
            </a:r>
            <a:endParaRPr lang="zh-CN" altLang="en-US"/>
          </a:p>
        </p:txBody>
      </p:sp>
      <p:graphicFrame>
        <p:nvGraphicFramePr>
          <p:cNvPr id="4" name="表格 3"/>
          <p:cNvGraphicFramePr/>
          <p:nvPr/>
        </p:nvGraphicFramePr>
        <p:xfrm>
          <a:off x="360045" y="1711960"/>
          <a:ext cx="4655185" cy="2480310"/>
        </p:xfrm>
        <a:graphic>
          <a:graphicData uri="http://schemas.openxmlformats.org/drawingml/2006/table">
            <a:tbl>
              <a:tblPr firstRow="1" bandRow="1">
                <a:tableStyleId>{5940675A-B579-460E-94D1-54222C63F5DA}</a:tableStyleId>
              </a:tblPr>
              <a:tblGrid>
                <a:gridCol w="1279525"/>
                <a:gridCol w="2149475"/>
                <a:gridCol w="1226185"/>
              </a:tblGrid>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数据报</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说明</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长度（字节）</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Cmd</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命令类型</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1</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Index</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数据报索引，递增</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1</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Slave Addr</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从站地址</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Offset Addr</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偏移量</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Length</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数据区长度、标志位</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Interrupt</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中断标志</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Data</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二进制数据区</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可变</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5590">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WKC</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WKC计数</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600">
                          <a:latin typeface="宋体" panose="02010600030101010101" pitchFamily="2" charset="-122"/>
                          <a:ea typeface="宋体" panose="02010600030101010101" pitchFamily="2" charset="-122"/>
                          <a:cs typeface="宋体" panose="02010600030101010101" pitchFamily="2" charset="-122"/>
                        </a:rPr>
                        <a:t>2</a:t>
                      </a:r>
                      <a:endParaRPr lang="en-US" altLang="en-US" sz="16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6" name="图片 5"/>
          <p:cNvPicPr>
            <a:picLocks noChangeAspect="1"/>
          </p:cNvPicPr>
          <p:nvPr/>
        </p:nvPicPr>
        <p:blipFill>
          <a:blip r:embed="rId1"/>
          <a:stretch>
            <a:fillRect/>
          </a:stretch>
        </p:blipFill>
        <p:spPr>
          <a:xfrm>
            <a:off x="5860415" y="1756410"/>
            <a:ext cx="5721985" cy="2435860"/>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命令类型（自动增量）</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每个从站处理完成后，将</a:t>
            </a:r>
            <a:r>
              <a:rPr lang="en-US" altLang="zh-CN"/>
              <a:t>Slave Addr</a:t>
            </a:r>
            <a:r>
              <a:rPr lang="zh-CN" altLang="en-US"/>
              <a:t>增加</a:t>
            </a:r>
            <a:r>
              <a:rPr lang="en-US" altLang="zh-CN"/>
              <a:t>1</a:t>
            </a:r>
            <a:endParaRPr lang="en-US" altLang="zh-CN"/>
          </a:p>
          <a:p>
            <a:r>
              <a:rPr lang="en-US" altLang="zh-CN"/>
              <a:t>Slave Addr</a:t>
            </a:r>
            <a:r>
              <a:rPr lang="zh-CN" altLang="en-US"/>
              <a:t>为</a:t>
            </a:r>
            <a:r>
              <a:rPr lang="en-US" altLang="zh-CN"/>
              <a:t>0</a:t>
            </a:r>
            <a:r>
              <a:rPr lang="zh-CN" altLang="en-US"/>
              <a:t>时，从站才进行处理</a:t>
            </a:r>
            <a:endParaRPr lang="zh-CN" altLang="en-US"/>
          </a:p>
          <a:p>
            <a:r>
              <a:rPr lang="zh-CN" altLang="en-US"/>
              <a:t>应用场景，自动设置地址。</a:t>
            </a:r>
            <a:endParaRPr lang="zh-CN" altLang="en-US"/>
          </a:p>
        </p:txBody>
      </p:sp>
      <p:graphicFrame>
        <p:nvGraphicFramePr>
          <p:cNvPr id="4" name="表格 3"/>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1</a:t>
                      </a:r>
                      <a:endParaRPr lang="en-US" altLang="zh-CN"/>
                    </a:p>
                  </a:txBody>
                  <a:tcPr/>
                </a:tc>
                <a:tc>
                  <a:txBody>
                    <a:bodyPr/>
                    <a:p>
                      <a:pPr>
                        <a:buNone/>
                      </a:pPr>
                      <a:r>
                        <a:rPr lang="en-US" altLang="zh-CN"/>
                        <a:t>APRD</a:t>
                      </a:r>
                      <a:endParaRPr lang="en-US" altLang="zh-CN"/>
                    </a:p>
                  </a:txBody>
                  <a:tcPr/>
                </a:tc>
                <a:tc>
                  <a:txBody>
                    <a:bodyPr/>
                    <a:p>
                      <a:pPr>
                        <a:buNone/>
                      </a:pPr>
                      <a:r>
                        <a:rPr lang="zh-CN" altLang="en-US"/>
                        <a:t>Auto Increment Read</a:t>
                      </a:r>
                      <a:endParaRPr lang="zh-CN" altLang="en-US"/>
                    </a:p>
                  </a:txBody>
                  <a:tcPr/>
                </a:tc>
                <a:tc>
                  <a:txBody>
                    <a:bodyPr/>
                    <a:p>
                      <a:pPr>
                        <a:buNone/>
                      </a:pPr>
                      <a:r>
                        <a:rPr lang="zh-CN" altLang="en-US"/>
                        <a:t>将数据写入数据报</a:t>
                      </a:r>
                      <a:endParaRPr lang="zh-CN" altLang="en-US"/>
                    </a:p>
                  </a:txBody>
                  <a:tcPr/>
                </a:tc>
              </a:tr>
              <a:tr h="381000">
                <a:tc>
                  <a:txBody>
                    <a:bodyPr/>
                    <a:p>
                      <a:pPr>
                        <a:buNone/>
                      </a:pPr>
                      <a:r>
                        <a:rPr lang="en-US" altLang="zh-CN"/>
                        <a:t>2</a:t>
                      </a:r>
                      <a:endParaRPr lang="en-US" altLang="zh-CN"/>
                    </a:p>
                  </a:txBody>
                  <a:tcPr/>
                </a:tc>
                <a:tc>
                  <a:txBody>
                    <a:bodyPr/>
                    <a:p>
                      <a:pPr>
                        <a:buNone/>
                      </a:pPr>
                      <a:r>
                        <a:rPr lang="en-US" altLang="zh-CN"/>
                        <a:t>APWR</a:t>
                      </a:r>
                      <a:endParaRPr lang="en-US" altLang="zh-CN"/>
                    </a:p>
                  </a:txBody>
                  <a:tcPr/>
                </a:tc>
                <a:tc>
                  <a:txBody>
                    <a:bodyPr/>
                    <a:p>
                      <a:pPr>
                        <a:buNone/>
                      </a:pPr>
                      <a:r>
                        <a:rPr lang="zh-CN" altLang="en-US"/>
                        <a:t>Auto Increment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3</a:t>
                      </a:r>
                      <a:endParaRPr lang="en-US" altLang="zh-CN"/>
                    </a:p>
                  </a:txBody>
                  <a:tcPr/>
                </a:tc>
                <a:tc>
                  <a:txBody>
                    <a:bodyPr/>
                    <a:p>
                      <a:pPr>
                        <a:buNone/>
                      </a:pPr>
                      <a:r>
                        <a:rPr lang="en-US" altLang="zh-CN"/>
                        <a:t>APRW</a:t>
                      </a:r>
                      <a:endParaRPr lang="en-US" altLang="zh-CN"/>
                    </a:p>
                  </a:txBody>
                  <a:tcPr/>
                </a:tc>
                <a:tc>
                  <a:txBody>
                    <a:bodyPr/>
                    <a:p>
                      <a:pPr>
                        <a:buNone/>
                      </a:pPr>
                      <a:r>
                        <a:rPr lang="zh-CN" altLang="en-US"/>
                        <a:t>Auto Increment Read Write</a:t>
                      </a:r>
                      <a:endParaRPr lang="zh-CN" altLang="en-US"/>
                    </a:p>
                  </a:txBody>
                  <a:tcPr/>
                </a:tc>
                <a:tc>
                  <a:txBody>
                    <a:bodyPr/>
                    <a:p>
                      <a:pPr>
                        <a:buNone/>
                      </a:pPr>
                      <a:r>
                        <a:rPr lang="zh-CN" altLang="en-US"/>
                        <a:t>从数据报中读出数据，将数据写入数据报</a:t>
                      </a:r>
                      <a:endParaRPr lang="zh-CN" altLang="en-US"/>
                    </a:p>
                  </a:txBody>
                  <a:tcPr/>
                </a:tc>
              </a:tr>
            </a:tbl>
          </a:graphicData>
        </a:graphic>
      </p:graphicFrame>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6283960" y="1575435"/>
            <a:ext cx="2959100" cy="1198880"/>
          </a:xfrm>
          <a:prstGeom prst="rect">
            <a:avLst/>
          </a:prstGeom>
          <a:noFill/>
          <a:ln w="76200">
            <a:solidFill>
              <a:srgbClr val="FFC000"/>
            </a:solidFill>
          </a:ln>
        </p:spPr>
        <p:txBody>
          <a:bodyPr wrap="square" rtlCol="0">
            <a:spAutoFit/>
          </a:bodyPr>
          <a:p>
            <a:r>
              <a:rPr lang="en-US" altLang="zh-CN"/>
              <a:t>Slave Addr:0xFFFE</a:t>
            </a:r>
            <a:endParaRPr lang="en-US" altLang="zh-CN"/>
          </a:p>
          <a:p>
            <a:r>
              <a:rPr lang="en-US" altLang="zh-CN"/>
              <a:t>Offset Addr:0x0010</a:t>
            </a:r>
            <a:endParaRPr lang="en-US" altLang="zh-CN"/>
          </a:p>
          <a:p>
            <a:r>
              <a:rPr lang="en-US" altLang="zh-CN"/>
              <a:t>Phy Addr:0x0003</a:t>
            </a:r>
            <a:endParaRPr lang="en-US" altLang="zh-CN"/>
          </a:p>
          <a:p>
            <a:r>
              <a:rPr lang="en-US" altLang="zh-CN"/>
              <a:t>WKC:0</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015357 -0.007394 L 0.108237 -0.007394 C 0.163607 -0.007394 0.231830 0.060916 0.231830 0.116356 L 0.231830 0.240106 " pathEditMode="relative" rAng="0" ptsTypes="">
                                      <p:cBhvr>
                                        <p:cTn id="6" dur="2000" fill="hold"/>
                                        <p:tgtEl>
                                          <p:spTgt spid="5"/>
                                        </p:tgtEl>
                                        <p:attrNameLst>
                                          <p:attrName>ppt_x</p:attrName>
                                          <p:attrName>ppt_y</p:attrName>
                                        </p:attrNameLst>
                                      </p:cBhvr>
                                      <p:rCtr x="124" y="1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8340090" y="3364230"/>
            <a:ext cx="2959100" cy="1198880"/>
          </a:xfrm>
          <a:prstGeom prst="rect">
            <a:avLst/>
          </a:prstGeom>
          <a:noFill/>
          <a:ln w="76200">
            <a:solidFill>
              <a:srgbClr val="FFC000"/>
            </a:solidFill>
          </a:ln>
        </p:spPr>
        <p:txBody>
          <a:bodyPr wrap="square" rtlCol="0">
            <a:spAutoFit/>
          </a:bodyPr>
          <a:p>
            <a:r>
              <a:rPr lang="en-US" altLang="zh-CN"/>
              <a:t>Slave Addr:0xFFFF</a:t>
            </a:r>
            <a:endParaRPr lang="en-US" altLang="zh-CN"/>
          </a:p>
          <a:p>
            <a:r>
              <a:rPr lang="en-US" altLang="zh-CN"/>
              <a:t>Offset Addr:0x0010</a:t>
            </a:r>
            <a:endParaRPr lang="en-US" altLang="zh-CN"/>
          </a:p>
          <a:p>
            <a:r>
              <a:rPr lang="en-US" altLang="zh-CN"/>
              <a:t>Phy Addr:0x0003</a:t>
            </a:r>
            <a:endParaRPr lang="en-US" altLang="zh-CN"/>
          </a:p>
          <a:p>
            <a:r>
              <a:rPr lang="en-US" altLang="zh-CN"/>
              <a:t>WKC:0</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4361180" y="3692525"/>
            <a:ext cx="2959100" cy="1198880"/>
          </a:xfrm>
          <a:prstGeom prst="rect">
            <a:avLst/>
          </a:prstGeom>
          <a:noFill/>
          <a:ln w="76200">
            <a:solidFill>
              <a:srgbClr val="FFC000"/>
            </a:solidFill>
          </a:ln>
        </p:spPr>
        <p:txBody>
          <a:bodyPr wrap="square" rtlCol="0">
            <a:spAutoFit/>
          </a:bodyPr>
          <a:p>
            <a:r>
              <a:rPr lang="en-US" altLang="zh-CN"/>
              <a:t>Slave Addr:0x0000</a:t>
            </a:r>
            <a:endParaRPr lang="en-US" altLang="zh-CN"/>
          </a:p>
          <a:p>
            <a:r>
              <a:rPr lang="en-US" altLang="zh-CN"/>
              <a:t>Offset Addr:0x0010</a:t>
            </a:r>
            <a:endParaRPr lang="en-US" altLang="zh-CN"/>
          </a:p>
          <a:p>
            <a:r>
              <a:rPr lang="en-US" altLang="zh-CN"/>
              <a:t>Phy Addr:0x0003</a:t>
            </a:r>
            <a:endParaRPr lang="en-US" altLang="zh-CN"/>
          </a:p>
          <a:p>
            <a:r>
              <a:rPr lang="en-US" altLang="zh-CN"/>
              <a:t>WKC:0</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APWR</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假设系统共有三个从站，现需将第三个从站的地址设置为</a:t>
            </a:r>
            <a:r>
              <a:rPr lang="en-US" altLang="zh-CN"/>
              <a:t>3</a:t>
            </a:r>
            <a:endParaRPr lang="en-US" altLang="zh-CN"/>
          </a:p>
        </p:txBody>
      </p:sp>
      <p:sp>
        <p:nvSpPr>
          <p:cNvPr id="5" name="文本框 4"/>
          <p:cNvSpPr txBox="1"/>
          <p:nvPr/>
        </p:nvSpPr>
        <p:spPr>
          <a:xfrm>
            <a:off x="443230" y="3497580"/>
            <a:ext cx="2959100" cy="1198880"/>
          </a:xfrm>
          <a:prstGeom prst="rect">
            <a:avLst/>
          </a:prstGeom>
          <a:noFill/>
          <a:ln w="76200">
            <a:solidFill>
              <a:srgbClr val="FFC000"/>
            </a:solidFill>
          </a:ln>
        </p:spPr>
        <p:txBody>
          <a:bodyPr wrap="square" rtlCol="0">
            <a:spAutoFit/>
          </a:bodyPr>
          <a:p>
            <a:r>
              <a:rPr lang="en-US" altLang="zh-CN"/>
              <a:t>Slave Addr:0x0001</a:t>
            </a:r>
            <a:endParaRPr lang="en-US" altLang="zh-CN"/>
          </a:p>
          <a:p>
            <a:r>
              <a:rPr lang="en-US" altLang="zh-CN"/>
              <a:t>Offset Addr:0x0010</a:t>
            </a:r>
            <a:endParaRPr lang="en-US" altLang="zh-CN"/>
          </a:p>
          <a:p>
            <a:r>
              <a:rPr lang="en-US" altLang="zh-CN"/>
              <a:t>Phy Addr:0x0003</a:t>
            </a:r>
            <a:endParaRPr lang="en-US" altLang="zh-CN"/>
          </a:p>
          <a:p>
            <a:r>
              <a:rPr lang="en-US" altLang="zh-CN"/>
              <a:t>WKC:1</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123750 0.002037 L 0.130729 0.000185 L 0.137708 0.000185 L 0.143698 0.000185 L 0.149687 0.000185 L 0.156667 0.000185 L 0.163646 0.000185 L 0.170625 0.000185 L 0.176615 0.000185 L 0.182604 0.000185 L 0.190625 0.000185 L 0.196562 0.000185 L 0.202552 0.000185 L 0.208542 0.000185 L 0.214531 0.000185 L 0.221563 0.000185 L 0.229531 0.000185 L 0.236510 0.000185 L 0.242500 0.000185 L 0.248490 0.000185 L 0.254479 0.000185 L 0.260469 0.000185 L 0.266458 0.000185 L 0.272448 0.000185 L 0.278437 0.000185 L 0.284427 0.000185 L 0.290417 0.000185 L 0.296406 0.000185 L 0.303385 0.000185 L 0.310365 0.000185 L 0.316354 0.000185 L 0.322344 0.000185 L 0.328333 0.000185 L 0.334323 0.000185 L 0.343281 0.000185 L 0.349271 0.000185 L 0.355260 0.000185 L 0.361250 0.000185 L 0.367240 0.000185 L 0.375208 0.000185 L 0.381198 0.000185 L 0.388229 0.000185 L 0.394167 0.000185 L 0.401198 0.000185 L 0.407187 0.000185 L 0.413177 0.000185 L 0.419167 0.000185 L 0.427135 0.000185 L 0.435104 0.000185 L 0.442083 0.000185 L 0.448073 0.000185 L 0.456094 0.000185 L 0.465052 0.000185 L 0.471042 0.000185 L 0.477031 0.000185 L 0.484010 0.000185 L 0.490000 0.000185 L 0.495990 0.000185 L 0.501979 0.000185 L 0.507969 0.000185 L 0.513958 0.000185 L 0.521927 0.000185 L 0.527917 0.000185 L 0.535885 0.000185 L 0.542917 0.000185 L 0.548906 0.000185 L 0.554896 0.002037 L 0.560833 0.002037 L 0.567865 0.002037 L 0.573854 0.002037 L 0.579844 0.002037 L 0.585833 0.002037 L 0.591823 0.002037 L 0.597760 0.000185 L 0.603750 -0.001574 L 0.610781 -0.001574 L 0.618750 -0.003333 L 0.624740 -0.003333 L 0.630729 -0.003333 L 0.637708 -0.003333 L 0.643698 -0.003333 L 0.649688 -0.003333 L 0.655677 -0.003333 L 0.661667 -0.003333 L 0.667656 -0.003333 L 0.673646 -0.003333 L 0.680625 -0.003333 L 0.686615 -0.005093 L 0.692604 -0.006852 L 0.698594 -0.008611 L 0.705573 -0.010463 L 0.711563 -0.012222 L 0.717552 -0.013981 L 0.723542 -0.017500 L 0.729531 -0.021111 L 0.735521 -0.024630 L 0.741510 -0.031759 L 0.747500 -0.040556 L 0.753490 -0.045926 L 0.757448 -0.056574 L 0.759479 -0.067222 L 0.761458 -0.077870 L 0.763438 -0.088519 L 0.763438 -0.099167 L 0.763438 -0.109815 L 0.763438 -0.120463 L 0.762448 -0.131111 L 0.761458 -0.141759 L 0.759479 -0.152407 L 0.758490 -0.163056 L 0.756458 -0.173611 L 0.751458 -0.186111 L 0.748490 -0.196759 L 0.742500 -0.207407 L 0.736510 -0.216204 L 0.730521 -0.219815 L 0.724531 -0.226852 L 0.718542 -0.232222 L 0.712552 -0.237500 L 0.706563 -0.239259 L 0.700573 -0.242870 L 0.694583 -0.244630 L 0.688594 -0.244630 L 0.680625 -0.244630 L 0.674635 -0.244630 L 0.668646 -0.244630 L 0.659635 -0.244630 L 0.652656 -0.244630 L 0.646667 -0.244630 L 0.638698 -0.242870 L 0.632708 -0.241111 L 0.626719 -0.241111 L 0.620729 -0.241111 L 0.613750 -0.241111 L 0.607760 -0.241111 L 0.600781 -0.241111 L 0.593802 -0.241111 L 0.585833 -0.241111 L 0.579844 -0.241111 L 0.573854 -0.241111 L 0.567865 -0.242870 L 0.561875 -0.242870 L 0.555885 -0.244630 L 0.548906 -0.244630 L 0.541875 -0.244630 L 0.535885 -0.244630 L 0.529896 -0.244630 L 0.523958 -0.244630 L 0.515938 -0.244630 L 0.508958 -0.244630 L 0.502969 -0.244630 L 0.496979 -0.244630 L 0.490990 -0.244630 L 0.483021 -0.244630 L 0.475052 -0.244630 L 0.468021 -0.241111 L 0.462031 -0.241111 L 0.454062 -0.241111 L 0.447083 -0.241111 L 0.440104 -0.239259 L 0.434115 -0.235741 L 0.427135 -0.233981 L 0.421146 -0.233981 "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命令类型（固定地址）</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从站地址与数据报中</a:t>
            </a:r>
            <a:r>
              <a:rPr lang="en-US" altLang="zh-CN"/>
              <a:t>Slave Addr</a:t>
            </a:r>
            <a:r>
              <a:rPr lang="zh-CN" altLang="en-US"/>
              <a:t>相等时，从站才进行处理</a:t>
            </a:r>
            <a:endParaRPr lang="zh-CN" altLang="en-US"/>
          </a:p>
          <a:p>
            <a:r>
              <a:rPr lang="zh-CN" altLang="en-US"/>
              <a:t>应用场景，</a:t>
            </a:r>
            <a:r>
              <a:rPr lang="en-US" altLang="zh-CN"/>
              <a:t>SDO</a:t>
            </a:r>
            <a:endParaRPr lang="en-US" altLang="zh-CN"/>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4</a:t>
                      </a:r>
                      <a:endParaRPr lang="en-US" altLang="zh-CN"/>
                    </a:p>
                  </a:txBody>
                  <a:tcPr/>
                </a:tc>
                <a:tc>
                  <a:txBody>
                    <a:bodyPr/>
                    <a:p>
                      <a:pPr>
                        <a:buNone/>
                      </a:pPr>
                      <a:r>
                        <a:rPr lang="en-US" altLang="zh-CN"/>
                        <a:t>FPRD</a:t>
                      </a:r>
                      <a:endParaRPr lang="en-US" altLang="zh-CN"/>
                    </a:p>
                  </a:txBody>
                  <a:tcPr/>
                </a:tc>
                <a:tc>
                  <a:txBody>
                    <a:bodyPr/>
                    <a:p>
                      <a:pPr>
                        <a:buNone/>
                      </a:pPr>
                      <a:r>
                        <a:rPr lang="zh-CN" altLang="en-US"/>
                        <a:t>Configured Address Read</a:t>
                      </a:r>
                      <a:endParaRPr lang="zh-CN" altLang="en-US"/>
                    </a:p>
                  </a:txBody>
                  <a:tcPr/>
                </a:tc>
                <a:tc>
                  <a:txBody>
                    <a:bodyPr/>
                    <a:p>
                      <a:pPr>
                        <a:buNone/>
                      </a:pPr>
                      <a:r>
                        <a:rPr lang="zh-CN" altLang="en-US"/>
                        <a:t>将数据写入数据报</a:t>
                      </a:r>
                      <a:endParaRPr lang="zh-CN" altLang="en-US"/>
                    </a:p>
                  </a:txBody>
                  <a:tcPr/>
                </a:tc>
              </a:tr>
              <a:tr h="381000">
                <a:tc>
                  <a:txBody>
                    <a:bodyPr/>
                    <a:p>
                      <a:pPr>
                        <a:buNone/>
                      </a:pPr>
                      <a:r>
                        <a:rPr lang="en-US" altLang="zh-CN"/>
                        <a:t>5</a:t>
                      </a:r>
                      <a:endParaRPr lang="en-US" altLang="zh-CN"/>
                    </a:p>
                  </a:txBody>
                  <a:tcPr/>
                </a:tc>
                <a:tc>
                  <a:txBody>
                    <a:bodyPr/>
                    <a:p>
                      <a:pPr>
                        <a:buNone/>
                      </a:pPr>
                      <a:r>
                        <a:rPr lang="en-US" altLang="zh-CN"/>
                        <a:t>FPWR</a:t>
                      </a:r>
                      <a:endParaRPr lang="en-US" altLang="zh-CN"/>
                    </a:p>
                  </a:txBody>
                  <a:tcPr/>
                </a:tc>
                <a:tc>
                  <a:txBody>
                    <a:bodyPr/>
                    <a:p>
                      <a:pPr>
                        <a:buNone/>
                      </a:pPr>
                      <a:r>
                        <a:rPr lang="zh-CN" altLang="en-US"/>
                        <a:t>Configured Address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6</a:t>
                      </a:r>
                      <a:endParaRPr lang="en-US" altLang="zh-CN"/>
                    </a:p>
                  </a:txBody>
                  <a:tcPr/>
                </a:tc>
                <a:tc>
                  <a:txBody>
                    <a:bodyPr/>
                    <a:p>
                      <a:pPr>
                        <a:buNone/>
                      </a:pPr>
                      <a:r>
                        <a:rPr lang="en-US" altLang="zh-CN"/>
                        <a:t>FPRW</a:t>
                      </a:r>
                      <a:endParaRPr lang="en-US" altLang="zh-CN"/>
                    </a:p>
                  </a:txBody>
                  <a:tcPr/>
                </a:tc>
                <a:tc>
                  <a:txBody>
                    <a:bodyPr/>
                    <a:p>
                      <a:pPr>
                        <a:buNone/>
                      </a:pPr>
                      <a:r>
                        <a:rPr lang="zh-CN" altLang="en-US"/>
                        <a:t>Configured Address Read Write</a:t>
                      </a:r>
                      <a:endParaRPr lang="zh-CN" altLang="en-US"/>
                    </a:p>
                  </a:txBody>
                  <a:tcPr/>
                </a:tc>
                <a:tc>
                  <a:txBody>
                    <a:bodyPr/>
                    <a:p>
                      <a:pPr>
                        <a:buNone/>
                      </a:pPr>
                      <a:r>
                        <a:rPr lang="zh-CN" altLang="en-US"/>
                        <a:t>从数据报中读出数据，将数据写入数据报</a:t>
                      </a:r>
                      <a:endParaRPr lang="zh-CN" altLang="en-US"/>
                    </a:p>
                  </a:txBody>
                  <a:tcPr/>
                </a:tc>
              </a:tr>
            </a:tbl>
          </a:graphicData>
        </a:graphic>
      </p:graphicFrame>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命令类型（广播）</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所有从站均进行处理，</a:t>
            </a:r>
            <a:r>
              <a:rPr lang="en-US" altLang="zh-CN"/>
              <a:t>Slave Addr</a:t>
            </a:r>
            <a:r>
              <a:rPr lang="zh-CN" altLang="en-US"/>
              <a:t>加一</a:t>
            </a:r>
            <a:endParaRPr lang="zh-CN" altLang="en-US"/>
          </a:p>
          <a:p>
            <a:r>
              <a:rPr lang="zh-CN" altLang="en-US"/>
              <a:t>应用场景，拓扑检测</a:t>
            </a:r>
            <a:endParaRPr lang="en-US" altLang="zh-CN"/>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7</a:t>
                      </a:r>
                      <a:endParaRPr lang="en-US" altLang="zh-CN"/>
                    </a:p>
                  </a:txBody>
                  <a:tcPr/>
                </a:tc>
                <a:tc>
                  <a:txBody>
                    <a:bodyPr/>
                    <a:p>
                      <a:pPr>
                        <a:buNone/>
                      </a:pPr>
                      <a:r>
                        <a:rPr lang="en-US" altLang="zh-CN"/>
                        <a:t>BRD</a:t>
                      </a:r>
                      <a:endParaRPr lang="en-US" altLang="zh-CN"/>
                    </a:p>
                  </a:txBody>
                  <a:tcPr/>
                </a:tc>
                <a:tc>
                  <a:txBody>
                    <a:bodyPr/>
                    <a:p>
                      <a:pPr>
                        <a:buNone/>
                      </a:pPr>
                      <a:r>
                        <a:rPr lang="zh-CN" altLang="en-US"/>
                        <a:t>Broadcast  Read</a:t>
                      </a:r>
                      <a:endParaRPr lang="zh-CN" altLang="en-US"/>
                    </a:p>
                  </a:txBody>
                  <a:tcPr/>
                </a:tc>
                <a:tc>
                  <a:txBody>
                    <a:bodyPr/>
                    <a:p>
                      <a:pPr>
                        <a:buNone/>
                      </a:pPr>
                      <a:r>
                        <a:rPr lang="zh-CN" altLang="en-US"/>
                        <a:t>将数据与数据报中数据执行</a:t>
                      </a:r>
                      <a:r>
                        <a:rPr lang="zh-CN" altLang="en-US" b="1">
                          <a:solidFill>
                            <a:srgbClr val="FF0000"/>
                          </a:solidFill>
                        </a:rPr>
                        <a:t>或</a:t>
                      </a:r>
                      <a:r>
                        <a:rPr lang="zh-CN" altLang="en-US"/>
                        <a:t>运算，写入数据报</a:t>
                      </a:r>
                      <a:endParaRPr lang="zh-CN" altLang="en-US"/>
                    </a:p>
                  </a:txBody>
                  <a:tcPr/>
                </a:tc>
              </a:tr>
              <a:tr h="381000">
                <a:tc>
                  <a:txBody>
                    <a:bodyPr/>
                    <a:p>
                      <a:pPr>
                        <a:buNone/>
                      </a:pPr>
                      <a:r>
                        <a:rPr lang="en-US" altLang="zh-CN"/>
                        <a:t>8</a:t>
                      </a:r>
                      <a:endParaRPr lang="en-US" altLang="zh-CN"/>
                    </a:p>
                  </a:txBody>
                  <a:tcPr/>
                </a:tc>
                <a:tc>
                  <a:txBody>
                    <a:bodyPr/>
                    <a:p>
                      <a:pPr>
                        <a:buNone/>
                      </a:pPr>
                      <a:r>
                        <a:rPr lang="en-US" altLang="zh-CN"/>
                        <a:t>BWR</a:t>
                      </a:r>
                      <a:endParaRPr lang="en-US" altLang="zh-CN"/>
                    </a:p>
                  </a:txBody>
                  <a:tcPr/>
                </a:tc>
                <a:tc>
                  <a:txBody>
                    <a:bodyPr/>
                    <a:p>
                      <a:pPr>
                        <a:buNone/>
                      </a:pPr>
                      <a:r>
                        <a:rPr lang="zh-CN" altLang="en-US"/>
                        <a:t>Broadcast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9</a:t>
                      </a:r>
                      <a:endParaRPr lang="en-US" altLang="zh-CN"/>
                    </a:p>
                  </a:txBody>
                  <a:tcPr/>
                </a:tc>
                <a:tc>
                  <a:txBody>
                    <a:bodyPr/>
                    <a:p>
                      <a:pPr>
                        <a:buNone/>
                      </a:pPr>
                      <a:r>
                        <a:rPr lang="en-US" altLang="zh-CN"/>
                        <a:t>BRW</a:t>
                      </a:r>
                      <a:endParaRPr lang="en-US" altLang="zh-CN"/>
                    </a:p>
                  </a:txBody>
                  <a:tcPr/>
                </a:tc>
                <a:tc>
                  <a:txBody>
                    <a:bodyPr/>
                    <a:p>
                      <a:pPr>
                        <a:buNone/>
                      </a:pPr>
                      <a:r>
                        <a:rPr lang="zh-CN" altLang="en-US"/>
                        <a:t>Broadcast  Read Write</a:t>
                      </a:r>
                      <a:endParaRPr lang="zh-CN" altLang="en-US"/>
                    </a:p>
                  </a:txBody>
                  <a:tcPr/>
                </a:tc>
                <a:tc>
                  <a:txBody>
                    <a:bodyPr/>
                    <a:p>
                      <a:pPr>
                        <a:buNone/>
                      </a:pPr>
                      <a:r>
                        <a:rPr lang="zh-CN" altLang="en-US"/>
                        <a:t>从数据报中读出数据，</a:t>
                      </a:r>
                      <a:r>
                        <a:rPr lang="zh-CN" altLang="en-US" sz="1800">
                          <a:sym typeface="+mn-ea"/>
                        </a:rPr>
                        <a:t>将数据与数据报中数据执行或运算，写入数据报</a:t>
                      </a:r>
                      <a:endParaRPr lang="zh-CN" altLang="en-US" sz="1800">
                        <a:sym typeface="+mn-ea"/>
                      </a:endParaRPr>
                    </a:p>
                    <a:p>
                      <a:pPr>
                        <a:buNone/>
                      </a:pPr>
                      <a:endParaRPr lang="zh-CN" altLang="en-US"/>
                    </a:p>
                  </a:txBody>
                  <a:tcPr/>
                </a:tc>
              </a:tr>
            </a:tbl>
          </a:graphicData>
        </a:graphic>
      </p:graphicFrame>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6283960" y="1575435"/>
            <a:ext cx="2959100" cy="1198880"/>
          </a:xfrm>
          <a:prstGeom prst="rect">
            <a:avLst/>
          </a:prstGeom>
          <a:noFill/>
          <a:ln w="76200">
            <a:solidFill>
              <a:srgbClr val="FFC000"/>
            </a:solidFill>
          </a:ln>
        </p:spPr>
        <p:txBody>
          <a:bodyPr wrap="square" rtlCol="0">
            <a:spAutoFit/>
          </a:bodyPr>
          <a:p>
            <a:r>
              <a:rPr lang="en-US" altLang="zh-CN"/>
              <a:t>Slave Addr:0x0000</a:t>
            </a:r>
            <a:endParaRPr lang="en-US" altLang="zh-CN"/>
          </a:p>
          <a:p>
            <a:r>
              <a:rPr lang="en-US" altLang="zh-CN"/>
              <a:t>Offset Addr:0x0130</a:t>
            </a:r>
            <a:endParaRPr lang="en-US" altLang="zh-CN"/>
          </a:p>
          <a:p>
            <a:r>
              <a:rPr lang="en-US" altLang="zh-CN"/>
              <a:t>AL Status:0x0000</a:t>
            </a:r>
            <a:endParaRPr lang="en-US" altLang="zh-CN"/>
          </a:p>
          <a:p>
            <a:r>
              <a:rPr lang="en-US" altLang="zh-CN"/>
              <a:t>WKC:0</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0.015357 -0.007394 L 0.108237 -0.007394 C 0.163607 -0.007394 0.231830 0.060916 0.231830 0.116356 L 0.231830 0.240106 " pathEditMode="relative" rAng="0" ptsTypes="">
                                      <p:cBhvr>
                                        <p:cTn id="6" dur="2000" fill="hold"/>
                                        <p:tgtEl>
                                          <p:spTgt spid="5"/>
                                        </p:tgtEl>
                                        <p:attrNameLst>
                                          <p:attrName>ppt_x</p:attrName>
                                          <p:attrName>ppt_y</p:attrName>
                                        </p:attrNameLst>
                                      </p:cBhvr>
                                      <p:rCtr x="124" y="1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8448040" y="3373755"/>
            <a:ext cx="2959100" cy="1198880"/>
          </a:xfrm>
          <a:prstGeom prst="rect">
            <a:avLst/>
          </a:prstGeom>
          <a:noFill/>
          <a:ln w="76200">
            <a:solidFill>
              <a:srgbClr val="FFC000"/>
            </a:solidFill>
          </a:ln>
        </p:spPr>
        <p:txBody>
          <a:bodyPr wrap="square" rtlCol="0">
            <a:spAutoFit/>
          </a:bodyPr>
          <a:p>
            <a:r>
              <a:rPr lang="en-US" altLang="zh-CN"/>
              <a:t>Slave Addr:0x0001</a:t>
            </a:r>
            <a:endParaRPr lang="en-US" altLang="zh-CN"/>
          </a:p>
          <a:p>
            <a:r>
              <a:rPr lang="en-US" altLang="zh-CN"/>
              <a:t>Offset Addr:0x0130</a:t>
            </a:r>
            <a:endParaRPr lang="en-US" altLang="zh-CN"/>
          </a:p>
          <a:p>
            <a:r>
              <a:rPr lang="en-US" altLang="zh-CN"/>
              <a:t>AL Status:0x0002</a:t>
            </a:r>
            <a:endParaRPr lang="en-US" altLang="zh-CN"/>
          </a:p>
          <a:p>
            <a:r>
              <a:rPr lang="en-US" altLang="zh-CN"/>
              <a:t>WKC:1</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000833 0.000000 L -0.315104 0.000000 " pathEditMode="relative" rAng="0" ptsTypes="">
                                      <p:cBhvr>
                                        <p:cTn id="6" dur="2000" fill="hold"/>
                                        <p:tgtEl>
                                          <p:spTgt spid="5"/>
                                        </p:tgtEl>
                                        <p:attrNameLst>
                                          <p:attrName>ppt_x</p:attrName>
                                          <p:attrName>ppt_y</p:attrName>
                                        </p:attrNameLst>
                                      </p:cBhvr>
                                      <p:rCtr x="-1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引言</a:t>
            </a:r>
            <a:endParaRPr lang="zh-CN" altLang="en-US"/>
          </a:p>
        </p:txBody>
      </p:sp>
      <p:sp>
        <p:nvSpPr>
          <p:cNvPr id="3" name="内容占位符 2"/>
          <p:cNvSpPr>
            <a:spLocks noGrp="1"/>
          </p:cNvSpPr>
          <p:nvPr>
            <p:ph idx="1"/>
          </p:nvPr>
        </p:nvSpPr>
        <p:spPr/>
        <p:txBody>
          <a:bodyPr/>
          <a:p>
            <a:r>
              <a:rPr lang="zh-CN" altLang="en-US"/>
              <a:t>基于讯成科技EtherCAT Master Control IC/Starter Kit封装</a:t>
            </a:r>
            <a:endParaRPr lang="zh-CN" altLang="en-US"/>
          </a:p>
          <a:p>
            <a:r>
              <a:rPr lang="zh-CN" altLang="en-US"/>
              <a:t>用于</a:t>
            </a:r>
            <a:r>
              <a:rPr lang="en-US" altLang="zh-CN"/>
              <a:t>Windows</a:t>
            </a:r>
            <a:r>
              <a:rPr lang="zh-CN" altLang="en-US"/>
              <a:t>操作系统环境</a:t>
            </a:r>
            <a:r>
              <a:rPr lang="en-US" altLang="zh-CN"/>
              <a:t>EtherCAT</a:t>
            </a:r>
            <a:r>
              <a:rPr lang="zh-CN" altLang="en-US"/>
              <a:t>主站的开发</a:t>
            </a:r>
            <a:endParaRPr lang="zh-CN" altLang="en-US"/>
          </a:p>
          <a:p>
            <a:r>
              <a:rPr lang="zh-CN" altLang="en-US"/>
              <a:t>接口风格与雷赛公司DMC1000∕DMC1000B 类似</a:t>
            </a:r>
            <a:endParaRPr lang="zh-CN" altLang="en-US"/>
          </a:p>
          <a:p>
            <a:r>
              <a:rPr lang="zh-CN" altLang="en-US"/>
              <a:t>实现功能包括：</a:t>
            </a:r>
            <a:endParaRPr lang="zh-CN" altLang="en-US"/>
          </a:p>
          <a:p>
            <a:pPr>
              <a:buFont typeface="Wingdings" panose="05000000000000000000" charset="0"/>
              <a:buChar char="Ø"/>
            </a:pPr>
            <a:r>
              <a:rPr lang="zh-CN" altLang="en-US"/>
              <a:t>单轴位置（梯形、</a:t>
            </a:r>
            <a:r>
              <a:rPr lang="en-US" altLang="zh-CN"/>
              <a:t>S</a:t>
            </a:r>
            <a:r>
              <a:rPr lang="zh-CN" altLang="en-US"/>
              <a:t>形速度曲线）</a:t>
            </a:r>
            <a:endParaRPr lang="zh-CN" altLang="en-US"/>
          </a:p>
          <a:p>
            <a:pPr>
              <a:buFont typeface="Wingdings" panose="05000000000000000000" charset="0"/>
              <a:buChar char="Ø"/>
            </a:pPr>
            <a:r>
              <a:rPr lang="zh-CN" altLang="en-US">
                <a:sym typeface="+mn-ea"/>
              </a:rPr>
              <a:t>通用输入输出</a:t>
            </a:r>
            <a:endParaRPr lang="zh-CN" altLang="en-US"/>
          </a:p>
          <a:p>
            <a:pPr>
              <a:buFont typeface="Wingdings" panose="05000000000000000000" charset="0"/>
              <a:buChar char="Ø"/>
            </a:pPr>
            <a:r>
              <a:rPr lang="zh-CN" altLang="en-US"/>
              <a:t>回原点</a:t>
            </a:r>
            <a:endParaRPr lang="zh-CN" altLang="en-US"/>
          </a:p>
          <a:p>
            <a:pPr>
              <a:buFont typeface="Wingdings" panose="05000000000000000000" charset="0"/>
              <a:buChar char="Ø"/>
            </a:pPr>
            <a:r>
              <a:rPr lang="zh-CN" altLang="en-US"/>
              <a:t>减速停止、急停</a:t>
            </a:r>
            <a:endParaRPr lang="zh-CN" altLang="en-US"/>
          </a:p>
          <a:p>
            <a:pPr>
              <a:buFont typeface="Wingdings" panose="05000000000000000000" charset="0"/>
              <a:buChar char="Ø"/>
            </a:pPr>
            <a:r>
              <a:rPr lang="zh-CN" altLang="en-US"/>
              <a:t>多轴直线插补</a:t>
            </a:r>
            <a:endParaRPr lang="zh-CN" altLang="en-US"/>
          </a:p>
          <a:p>
            <a:pPr>
              <a:buFont typeface="Wingdings" panose="05000000000000000000" charset="0"/>
              <a:buChar char="Ø"/>
            </a:pPr>
            <a:endParaRPr lang="zh-CN" altLang="en-US"/>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5074920" y="3526155"/>
            <a:ext cx="2959100" cy="1198880"/>
          </a:xfrm>
          <a:prstGeom prst="rect">
            <a:avLst/>
          </a:prstGeom>
          <a:noFill/>
          <a:ln w="76200">
            <a:solidFill>
              <a:srgbClr val="FFC000"/>
            </a:solidFill>
          </a:ln>
        </p:spPr>
        <p:txBody>
          <a:bodyPr wrap="square" rtlCol="0">
            <a:spAutoFit/>
          </a:bodyPr>
          <a:p>
            <a:r>
              <a:rPr lang="en-US" altLang="zh-CN"/>
              <a:t>Slave Addr:0x0002</a:t>
            </a:r>
            <a:endParaRPr lang="en-US" altLang="zh-CN"/>
          </a:p>
          <a:p>
            <a:r>
              <a:rPr lang="en-US" altLang="zh-CN"/>
              <a:t>Offset Addr:0x0130</a:t>
            </a:r>
            <a:endParaRPr lang="en-US" altLang="zh-CN"/>
          </a:p>
          <a:p>
            <a:r>
              <a:rPr lang="en-US" altLang="zh-CN"/>
              <a:t>AL Status:0x0006</a:t>
            </a:r>
            <a:endParaRPr lang="en-US" altLang="zh-CN"/>
          </a:p>
          <a:p>
            <a:r>
              <a:rPr lang="en-US" altLang="zh-CN"/>
              <a:t>WKC:2</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000833 0.000000 L -0.315104 0.000000 " pathEditMode="relative" rAng="0" ptsTypes="">
                                      <p:cBhvr>
                                        <p:cTn id="6" dur="2000" fill="hold"/>
                                        <p:tgtEl>
                                          <p:spTgt spid="5"/>
                                        </p:tgtEl>
                                        <p:attrNameLst>
                                          <p:attrName>ppt_x</p:attrName>
                                          <p:attrName>ppt_y</p:attrName>
                                        </p:attrNameLst>
                                      </p:cBhvr>
                                      <p:rCtr x="-1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对象 9"/>
          <p:cNvGraphicFramePr/>
          <p:nvPr/>
        </p:nvGraphicFramePr>
        <p:xfrm>
          <a:off x="609600" y="1761490"/>
          <a:ext cx="10134600" cy="5219065"/>
        </p:xfrm>
        <a:graphic>
          <a:graphicData uri="http://schemas.openxmlformats.org/presentationml/2006/ole">
            <mc:AlternateContent xmlns:mc="http://schemas.openxmlformats.org/markup-compatibility/2006">
              <mc:Choice xmlns:v="urn:schemas-microsoft-com:vml" Requires="v">
                <p:oleObj spid="_x0000_s11" name="" r:id="rId1" imgW="16941800" imgH="8750300" progId="Visio.Drawing.11">
                  <p:embed/>
                </p:oleObj>
              </mc:Choice>
              <mc:Fallback>
                <p:oleObj name="" r:id="rId1" imgW="16941800" imgH="8750300" progId="Visio.Drawing.11">
                  <p:embed/>
                  <p:pic>
                    <p:nvPicPr>
                      <p:cNvPr id="0" name="图片 10"/>
                      <p:cNvPicPr/>
                      <p:nvPr/>
                    </p:nvPicPr>
                    <p:blipFill>
                      <a:blip r:embed="rId2"/>
                      <a:stretch>
                        <a:fillRect/>
                      </a:stretch>
                    </p:blipFill>
                    <p:spPr>
                      <a:xfrm>
                        <a:off x="609600" y="1761490"/>
                        <a:ext cx="10134600" cy="5219065"/>
                      </a:xfrm>
                      <a:prstGeom prst="rect">
                        <a:avLst/>
                      </a:prstGeom>
                    </p:spPr>
                  </p:pic>
                </p:oleObj>
              </mc:Fallback>
            </mc:AlternateContent>
          </a:graphicData>
        </a:graphic>
      </p:graphicFrame>
      <p:sp>
        <p:nvSpPr>
          <p:cNvPr id="2" name="标题 1"/>
          <p:cNvSpPr>
            <a:spLocks noGrp="1"/>
          </p:cNvSpPr>
          <p:nvPr>
            <p:ph type="title"/>
          </p:nvPr>
        </p:nvSpPr>
        <p:spPr/>
        <p:txBody>
          <a:bodyPr/>
          <a:p>
            <a:r>
              <a:rPr lang="en-US" altLang="zh-CN"/>
              <a:t>BRD</a:t>
            </a:r>
            <a:r>
              <a:rPr lang="zh-CN" altLang="en-US"/>
              <a:t>实例</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系统定期</a:t>
            </a:r>
            <a:r>
              <a:rPr lang="en-US" altLang="zh-CN"/>
              <a:t>BRD </a:t>
            </a:r>
            <a:r>
              <a:t>0x0130:0x0131</a:t>
            </a:r>
            <a:r>
              <a:rPr lang="zh-CN"/>
              <a:t>，读取从站的状态，并检查从站数目是否变化</a:t>
            </a:r>
            <a:endParaRPr lang="zh-CN"/>
          </a:p>
        </p:txBody>
      </p:sp>
      <p:sp>
        <p:nvSpPr>
          <p:cNvPr id="5" name="文本框 4"/>
          <p:cNvSpPr txBox="1"/>
          <p:nvPr/>
        </p:nvSpPr>
        <p:spPr>
          <a:xfrm>
            <a:off x="370840" y="3505835"/>
            <a:ext cx="2959100" cy="1198880"/>
          </a:xfrm>
          <a:prstGeom prst="rect">
            <a:avLst/>
          </a:prstGeom>
          <a:noFill/>
          <a:ln w="76200">
            <a:solidFill>
              <a:srgbClr val="FFC000"/>
            </a:solidFill>
          </a:ln>
        </p:spPr>
        <p:txBody>
          <a:bodyPr wrap="square" rtlCol="0">
            <a:spAutoFit/>
          </a:bodyPr>
          <a:p>
            <a:r>
              <a:rPr lang="en-US" altLang="zh-CN"/>
              <a:t>Slave Addr:0x0003</a:t>
            </a:r>
            <a:endParaRPr lang="en-US" altLang="zh-CN"/>
          </a:p>
          <a:p>
            <a:r>
              <a:rPr lang="en-US" altLang="zh-CN"/>
              <a:t>Offset Addr:0x0130</a:t>
            </a:r>
            <a:endParaRPr lang="en-US" altLang="zh-CN"/>
          </a:p>
          <a:p>
            <a:r>
              <a:rPr lang="en-US" altLang="zh-CN"/>
              <a:t>AL Status:0x000E</a:t>
            </a:r>
            <a:endParaRPr lang="en-US" altLang="zh-CN"/>
          </a:p>
          <a:p>
            <a:r>
              <a:rPr lang="en-US" altLang="zh-CN"/>
              <a:t>WKC:3</a:t>
            </a:r>
            <a:endParaRPr lang="en-US" altLang="zh-CN"/>
          </a:p>
        </p:txBody>
      </p:sp>
      <p:sp>
        <p:nvSpPr>
          <p:cNvPr id="4" name="文本框 3"/>
          <p:cNvSpPr txBox="1"/>
          <p:nvPr/>
        </p:nvSpPr>
        <p:spPr>
          <a:xfrm>
            <a:off x="2387600" y="5278120"/>
            <a:ext cx="513080" cy="368300"/>
          </a:xfrm>
          <a:prstGeom prst="rect">
            <a:avLst/>
          </a:prstGeom>
          <a:noFill/>
        </p:spPr>
        <p:txBody>
          <a:bodyPr wrap="none" rtlCol="0">
            <a:spAutoFit/>
          </a:bodyPr>
          <a:p>
            <a:r>
              <a:rPr lang="en-US" altLang="zh-CN"/>
              <a:t>OP</a:t>
            </a:r>
            <a:endParaRPr lang="en-US" altLang="zh-CN"/>
          </a:p>
        </p:txBody>
      </p:sp>
      <p:sp>
        <p:nvSpPr>
          <p:cNvPr id="6" name="文本框 5"/>
          <p:cNvSpPr txBox="1"/>
          <p:nvPr/>
        </p:nvSpPr>
        <p:spPr>
          <a:xfrm>
            <a:off x="7056120" y="5364480"/>
            <a:ext cx="1186180" cy="368300"/>
          </a:xfrm>
          <a:prstGeom prst="rect">
            <a:avLst/>
          </a:prstGeom>
          <a:noFill/>
        </p:spPr>
        <p:txBody>
          <a:bodyPr wrap="none" rtlCol="0">
            <a:spAutoFit/>
          </a:bodyPr>
          <a:p>
            <a:r>
              <a:rPr lang="en-US" altLang="zh-CN"/>
              <a:t>SAFE-OP</a:t>
            </a:r>
            <a:endParaRPr lang="en-US" altLang="zh-CN"/>
          </a:p>
        </p:txBody>
      </p:sp>
      <p:sp>
        <p:nvSpPr>
          <p:cNvPr id="7" name="文本框 6"/>
          <p:cNvSpPr txBox="1"/>
          <p:nvPr/>
        </p:nvSpPr>
        <p:spPr>
          <a:xfrm>
            <a:off x="10825480" y="5364480"/>
            <a:ext cx="944880" cy="368300"/>
          </a:xfrm>
          <a:prstGeom prst="rect">
            <a:avLst/>
          </a:prstGeom>
          <a:noFill/>
        </p:spPr>
        <p:txBody>
          <a:bodyPr wrap="none" rtlCol="0">
            <a:spAutoFit/>
          </a:bodyPr>
          <a:p>
            <a:r>
              <a:rPr lang="en-US" altLang="zh-CN"/>
              <a:t>Pre-OP</a:t>
            </a:r>
            <a:endParaRPr lang="en-US" altLang="zh-CN"/>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123646 0.001481 L 0.129479 0.001481 L 0.136146 0.001481 L 0.142813 -0.001481 L 0.148646 -0.002963 L 0.155312 -0.004444 L 0.161146 -0.005926 L 0.167812 -0.005926 L 0.174479 -0.005926 L 0.181146 -0.005926 L 0.186979 -0.005926 L 0.193646 -0.005926 L 0.200312 -0.005926 L 0.206146 -0.005926 L 0.212812 -0.005926 L 0.218646 -0.005926 L 0.224479 -0.007407 L 0.230312 -0.007407 L 0.236979 -0.007407 L 0.244479 -0.007407 L 0.251146 -0.007407 L 0.256979 -0.007407 L 0.262812 -0.007407 L 0.268646 -0.007407 L 0.275313 -0.007407 L 0.281146 -0.004444 L 0.286979 -0.004444 L 0.292812 -0.004444 L 0.299479 -0.002963 L 0.305313 -0.002963 L 0.312813 -0.002963 L 0.320313 -0.002963 L 0.326146 -0.002963 L 0.333646 -0.002963 L 0.341979 -0.002963 L 0.347813 -0.002963 L 0.355312 -0.002963 L 0.363646 -0.002963 L 0.370313 -0.002963 L 0.377813 -0.002963 L 0.384479 -0.002963 L 0.390312 -0.002963 L 0.396146 -0.002963 L 0.404479 -0.002963 L 0.411146 -0.002963 L 0.418646 -0.002963 L 0.425312 -0.002963 L 0.431146 -0.002963 L 0.438646 -0.002963 L 0.444479 -0.002963 L 0.451979 -0.002963 L 0.457812 -0.002963 L 0.463646 -0.002963 L 0.469479 -0.002963 L 0.476146 -0.002963 L 0.482812 -0.002963 L 0.490312 -0.002963 L 0.496979 -0.002963 L 0.504479 -0.002963 L 0.512812 -0.002963 L 0.520312 -0.002963 L 0.526146 -0.002963 L 0.533646 -0.002963 L 0.541146 -0.002963 L 0.548646 -0.002963 L 0.555313 -0.002963 L 0.561146 -0.002963 L 0.566979 -0.002963 L 0.572812 -0.002963 L 0.578646 -0.002963 L 0.585312 -0.002963 L 0.592812 -0.002963 L 0.600312 -0.002963 L 0.606979 -0.002963 L 0.612813 -0.002963 L 0.618646 -0.002963 L 0.625313 -0.002963 L 0.631146 -0.002963 L 0.639479 -0.002963 L 0.645312 -0.004444 L 0.651979 -0.005926 L 0.658646 -0.005926 L 0.665313 -0.005926 L 0.671979 -0.005926 L 0.677813 -0.005926 L 0.684479 -0.005926 L 0.690313 -0.005926 L 0.697812 -0.005926 L 0.705312 -0.007407 L 0.711146 -0.010370 L 0.716979 -0.010370 L 0.723646 -0.010370 L 0.731146 -0.011852 L 0.737813 -0.013333 L 0.744479 -0.017778 L 0.750313 -0.023704 L 0.756979 -0.034074 L 0.760312 -0.045926 L 0.761979 -0.056296 L 0.761979 -0.066667 L 0.761979 -0.078519 L 0.761979 -0.090370 L 0.761979 -0.102222 L 0.761146 -0.112593 L 0.759479 -0.124444 L 0.756979 -0.137778 L 0.755313 -0.151111 L 0.754479 -0.161481 L 0.751146 -0.173333 L 0.750313 -0.185185 L 0.745313 -0.197037 L 0.741979 -0.207407 L 0.737813 -0.217778 L 0.731979 -0.226667 L 0.726146 -0.232593 L 0.720312 -0.240000 L 0.714479 -0.245926 L 0.707812 -0.248889 L 0.701146 -0.251852 L 0.692813 -0.254815 L 0.686146 -0.254815 L 0.678646 -0.254815 L 0.671979 -0.256296 L 0.666146 -0.256296 L 0.659479 -0.256296 L 0.653646 -0.256296 L 0.647812 -0.256296 L 0.641979 -0.256296 L 0.636146 -0.257778 L 0.628646 -0.259259 L 0.621979 -0.259259 L 0.614479 -0.259259 L 0.607813 -0.259259 L 0.600312 -0.262222 L 0.591979 -0.262222 L 0.586146 -0.262222 L 0.579479 -0.263704 L 0.573646 -0.265185 L 0.565313 -0.266667 L 0.559479 -0.268148 L 0.553646 -0.268148 L 0.547813 -0.268148 L 0.541979 -0.266667 L 0.536146 -0.265185 L 0.530312 -0.263704 L 0.524479 -0.262222 L 0.517812 -0.260741 L 0.511146 -0.260741 L 0.503646 -0.259259 L 0.497813 -0.256296 L 0.491979 -0.256296 L 0.485312 -0.256296 L 0.478646 -0.254815 L 0.472813 -0.253333 L 0.466979 -0.253333 L 0.461146 -0.253333 " pathEditMode="relative" ptsTypes="">
                                      <p:cBhvr>
                                        <p:cTn id="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命令类型（逻辑地址）</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数据报的</a:t>
            </a:r>
            <a:r>
              <a:rPr lang="en-US" altLang="zh-CN"/>
              <a:t>Offset Addr</a:t>
            </a:r>
            <a:r>
              <a:rPr lang="zh-CN" altLang="en-US"/>
              <a:t>与从站</a:t>
            </a:r>
            <a:r>
              <a:rPr lang="en-US" altLang="zh-CN"/>
              <a:t>FMMU</a:t>
            </a:r>
            <a:r>
              <a:rPr lang="zh-CN" altLang="en-US"/>
              <a:t>配置的逻辑地址匹配</a:t>
            </a:r>
            <a:endParaRPr lang="zh-CN" altLang="en-US"/>
          </a:p>
          <a:p>
            <a:r>
              <a:rPr lang="zh-CN" altLang="en-US"/>
              <a:t>应用场景，</a:t>
            </a:r>
            <a:r>
              <a:rPr lang="en-US" altLang="zh-CN"/>
              <a:t>PDO</a:t>
            </a:r>
            <a:r>
              <a:rPr lang="zh-CN" altLang="en-US"/>
              <a:t>数据交换</a:t>
            </a:r>
            <a:endParaRPr lang="zh-CN" altLang="en-US"/>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10</a:t>
                      </a:r>
                      <a:endParaRPr lang="en-US" altLang="zh-CN"/>
                    </a:p>
                  </a:txBody>
                  <a:tcPr/>
                </a:tc>
                <a:tc>
                  <a:txBody>
                    <a:bodyPr/>
                    <a:p>
                      <a:pPr>
                        <a:buNone/>
                      </a:pPr>
                      <a:r>
                        <a:rPr lang="en-US" altLang="zh-CN"/>
                        <a:t>LRD</a:t>
                      </a:r>
                      <a:endParaRPr lang="en-US" altLang="zh-CN"/>
                    </a:p>
                  </a:txBody>
                  <a:tcPr/>
                </a:tc>
                <a:tc>
                  <a:txBody>
                    <a:bodyPr/>
                    <a:p>
                      <a:pPr>
                        <a:buNone/>
                      </a:pPr>
                      <a:r>
                        <a:rPr lang="zh-CN" altLang="en-US"/>
                        <a:t>Logical Memory  Read</a:t>
                      </a:r>
                      <a:endParaRPr lang="zh-CN" altLang="en-US"/>
                    </a:p>
                  </a:txBody>
                  <a:tcPr/>
                </a:tc>
                <a:tc>
                  <a:txBody>
                    <a:bodyPr/>
                    <a:p>
                      <a:pPr>
                        <a:buNone/>
                      </a:pPr>
                      <a:r>
                        <a:rPr lang="zh-CN" altLang="en-US"/>
                        <a:t>将数据写入数据报</a:t>
                      </a:r>
                      <a:endParaRPr lang="zh-CN" altLang="en-US"/>
                    </a:p>
                  </a:txBody>
                  <a:tcPr/>
                </a:tc>
              </a:tr>
              <a:tr h="381000">
                <a:tc>
                  <a:txBody>
                    <a:bodyPr/>
                    <a:p>
                      <a:pPr>
                        <a:buNone/>
                      </a:pPr>
                      <a:r>
                        <a:rPr lang="en-US" altLang="zh-CN"/>
                        <a:t>11</a:t>
                      </a:r>
                      <a:endParaRPr lang="en-US" altLang="zh-CN"/>
                    </a:p>
                  </a:txBody>
                  <a:tcPr/>
                </a:tc>
                <a:tc>
                  <a:txBody>
                    <a:bodyPr/>
                    <a:p>
                      <a:pPr>
                        <a:buNone/>
                      </a:pPr>
                      <a:r>
                        <a:rPr lang="en-US" altLang="zh-CN"/>
                        <a:t>LWR</a:t>
                      </a:r>
                      <a:endParaRPr lang="en-US" altLang="zh-CN"/>
                    </a:p>
                  </a:txBody>
                  <a:tcPr/>
                </a:tc>
                <a:tc>
                  <a:txBody>
                    <a:bodyPr/>
                    <a:p>
                      <a:pPr>
                        <a:buNone/>
                      </a:pPr>
                      <a:r>
                        <a:rPr lang="zh-CN" altLang="en-US"/>
                        <a:t>Logical Memory  Write</a:t>
                      </a:r>
                      <a:endParaRPr lang="zh-CN" altLang="en-US"/>
                    </a:p>
                  </a:txBody>
                  <a:tcPr/>
                </a:tc>
                <a:tc>
                  <a:txBody>
                    <a:bodyPr/>
                    <a:p>
                      <a:pPr>
                        <a:buNone/>
                      </a:pPr>
                      <a:r>
                        <a:rPr lang="zh-CN" altLang="en-US" sz="1800">
                          <a:sym typeface="+mn-ea"/>
                        </a:rPr>
                        <a:t>从数据报中读出数据</a:t>
                      </a:r>
                      <a:endParaRPr lang="zh-CN" altLang="en-US"/>
                    </a:p>
                  </a:txBody>
                  <a:tcPr/>
                </a:tc>
              </a:tr>
              <a:tr h="640080">
                <a:tc>
                  <a:txBody>
                    <a:bodyPr/>
                    <a:p>
                      <a:pPr>
                        <a:buNone/>
                      </a:pPr>
                      <a:r>
                        <a:rPr lang="en-US" altLang="zh-CN"/>
                        <a:t>12</a:t>
                      </a:r>
                      <a:endParaRPr lang="en-US" altLang="zh-CN"/>
                    </a:p>
                  </a:txBody>
                  <a:tcPr/>
                </a:tc>
                <a:tc>
                  <a:txBody>
                    <a:bodyPr/>
                    <a:p>
                      <a:pPr>
                        <a:buNone/>
                      </a:pPr>
                      <a:r>
                        <a:rPr lang="en-US" altLang="zh-CN"/>
                        <a:t>LRW</a:t>
                      </a:r>
                      <a:endParaRPr lang="en-US" altLang="zh-CN"/>
                    </a:p>
                  </a:txBody>
                  <a:tcPr/>
                </a:tc>
                <a:tc>
                  <a:txBody>
                    <a:bodyPr/>
                    <a:p>
                      <a:pPr>
                        <a:buNone/>
                      </a:pPr>
                      <a:r>
                        <a:rPr lang="zh-CN" altLang="en-US"/>
                        <a:t>Logical Memory  Read Write</a:t>
                      </a:r>
                      <a:endParaRPr lang="zh-CN" altLang="en-US"/>
                    </a:p>
                  </a:txBody>
                  <a:tcPr/>
                </a:tc>
                <a:tc>
                  <a:txBody>
                    <a:bodyPr/>
                    <a:p>
                      <a:pPr>
                        <a:buNone/>
                      </a:pPr>
                      <a:r>
                        <a:rPr lang="zh-CN" altLang="en-US"/>
                        <a:t>从数据报中读出数据，将数据写入数据报</a:t>
                      </a:r>
                      <a:endParaRPr lang="zh-CN" altLang="en-US"/>
                    </a:p>
                  </a:txBody>
                  <a:tcPr/>
                </a:tc>
              </a:tr>
            </a:tbl>
          </a:graphicData>
        </a:graphic>
      </p:graphicFrame>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命令类型（单读多写）</a:t>
            </a:r>
            <a:endParaRPr lang="zh-CN" altLang="en-US"/>
          </a:p>
        </p:txBody>
      </p:sp>
      <p:sp>
        <p:nvSpPr>
          <p:cNvPr id="3" name="内容占位符 2"/>
          <p:cNvSpPr>
            <a:spLocks noGrp="1"/>
          </p:cNvSpPr>
          <p:nvPr>
            <p:ph idx="1"/>
          </p:nvPr>
        </p:nvSpPr>
        <p:spPr>
          <a:xfrm>
            <a:off x="609600" y="1171575"/>
            <a:ext cx="10972800" cy="1217930"/>
          </a:xfrm>
        </p:spPr>
        <p:txBody>
          <a:bodyPr/>
          <a:p>
            <a:r>
              <a:rPr lang="zh-CN" altLang="en-US"/>
              <a:t>数据报的</a:t>
            </a:r>
            <a:r>
              <a:rPr lang="en-US" altLang="zh-CN"/>
              <a:t>Offset Addr</a:t>
            </a:r>
            <a:r>
              <a:rPr lang="zh-CN" altLang="en-US"/>
              <a:t>与从站</a:t>
            </a:r>
            <a:r>
              <a:rPr lang="en-US" altLang="zh-CN"/>
              <a:t>FMMU</a:t>
            </a:r>
            <a:r>
              <a:rPr lang="zh-CN" altLang="en-US"/>
              <a:t>配置的逻辑地址匹配</a:t>
            </a:r>
            <a:endParaRPr lang="zh-CN" altLang="en-US"/>
          </a:p>
          <a:p>
            <a:r>
              <a:rPr lang="zh-CN" altLang="en-US"/>
              <a:t>应用场景，本地时间偏移补偿</a:t>
            </a:r>
            <a:endParaRPr lang="zh-CN" altLang="en-US"/>
          </a:p>
        </p:txBody>
      </p:sp>
      <p:graphicFrame>
        <p:nvGraphicFramePr>
          <p:cNvPr id="5" name="表格 4"/>
          <p:cNvGraphicFramePr/>
          <p:nvPr/>
        </p:nvGraphicFramePr>
        <p:xfrm>
          <a:off x="1183640" y="2975610"/>
          <a:ext cx="9654540" cy="1783080"/>
        </p:xfrm>
        <a:graphic>
          <a:graphicData uri="http://schemas.openxmlformats.org/drawingml/2006/table">
            <a:tbl>
              <a:tblPr firstRow="1" bandRow="1">
                <a:tableStyleId>{5C22544A-7EE6-4342-B048-85BDC9FD1C3A}</a:tableStyleId>
              </a:tblPr>
              <a:tblGrid>
                <a:gridCol w="842010"/>
                <a:gridCol w="1153795"/>
                <a:gridCol w="3037205"/>
                <a:gridCol w="4621530"/>
              </a:tblGrid>
              <a:tr h="381000">
                <a:tc>
                  <a:txBody>
                    <a:bodyPr/>
                    <a:p>
                      <a:pPr>
                        <a:buNone/>
                      </a:pPr>
                      <a:r>
                        <a:rPr lang="en-US" altLang="zh-CN"/>
                        <a:t>CMD</a:t>
                      </a:r>
                      <a:endParaRPr lang="en-US" altLang="zh-CN"/>
                    </a:p>
                  </a:txBody>
                  <a:tcPr/>
                </a:tc>
                <a:tc>
                  <a:txBody>
                    <a:bodyPr/>
                    <a:p>
                      <a:pPr>
                        <a:buNone/>
                      </a:pPr>
                      <a:r>
                        <a:rPr lang="zh-CN" altLang="en-US"/>
                        <a:t>缩写</a:t>
                      </a:r>
                      <a:endParaRPr lang="zh-CN" altLang="en-US"/>
                    </a:p>
                  </a:txBody>
                  <a:tcPr/>
                </a:tc>
                <a:tc>
                  <a:txBody>
                    <a:bodyPr/>
                    <a:p>
                      <a:pPr>
                        <a:buNone/>
                      </a:pPr>
                      <a:r>
                        <a:rPr lang="zh-CN" altLang="en-US"/>
                        <a:t>名称</a:t>
                      </a:r>
                      <a:endParaRPr lang="zh-CN" altLang="en-US"/>
                    </a:p>
                  </a:txBody>
                  <a:tcPr/>
                </a:tc>
                <a:tc>
                  <a:txBody>
                    <a:bodyPr/>
                    <a:p>
                      <a:pPr>
                        <a:buNone/>
                      </a:pPr>
                      <a:r>
                        <a:rPr lang="zh-CN" altLang="en-US"/>
                        <a:t>动作</a:t>
                      </a:r>
                      <a:endParaRPr lang="zh-CN" altLang="en-US"/>
                    </a:p>
                  </a:txBody>
                  <a:tcPr/>
                </a:tc>
              </a:tr>
              <a:tr h="381000">
                <a:tc>
                  <a:txBody>
                    <a:bodyPr/>
                    <a:p>
                      <a:pPr>
                        <a:buNone/>
                      </a:pPr>
                      <a:r>
                        <a:rPr lang="en-US" altLang="zh-CN"/>
                        <a:t>13</a:t>
                      </a:r>
                      <a:endParaRPr lang="en-US" altLang="zh-CN"/>
                    </a:p>
                  </a:txBody>
                  <a:tcPr/>
                </a:tc>
                <a:tc>
                  <a:txBody>
                    <a:bodyPr/>
                    <a:p>
                      <a:pPr>
                        <a:buNone/>
                      </a:pPr>
                      <a:r>
                        <a:rPr lang="en-US" altLang="zh-CN"/>
                        <a:t>ARMW</a:t>
                      </a:r>
                      <a:endParaRPr lang="en-US" altLang="zh-CN"/>
                    </a:p>
                  </a:txBody>
                  <a:tcPr/>
                </a:tc>
                <a:tc>
                  <a:txBody>
                    <a:bodyPr/>
                    <a:p>
                      <a:pPr>
                        <a:buNone/>
                      </a:pPr>
                      <a:r>
                        <a:rPr lang="zh-CN" altLang="en-US"/>
                        <a:t>Auto Increment Read Multiple Write</a:t>
                      </a:r>
                      <a:endParaRPr lang="zh-CN" altLang="en-US"/>
                    </a:p>
                  </a:txBody>
                  <a:tcPr/>
                </a:tc>
                <a:tc>
                  <a:txBody>
                    <a:bodyPr/>
                    <a:p>
                      <a:pPr>
                        <a:buNone/>
                      </a:pPr>
                      <a:r>
                        <a:rPr lang="zh-CN" altLang="en-US"/>
                        <a:t>从站增加</a:t>
                      </a:r>
                      <a:r>
                        <a:rPr lang="en-US" altLang="zh-CN"/>
                        <a:t>Slave Addr</a:t>
                      </a:r>
                      <a:r>
                        <a:rPr lang="zh-CN" altLang="en-US"/>
                        <a:t>。</a:t>
                      </a:r>
                      <a:endParaRPr lang="zh-CN" altLang="en-US"/>
                    </a:p>
                    <a:p>
                      <a:pPr>
                        <a:buNone/>
                      </a:pPr>
                      <a:r>
                        <a:rPr lang="en-US" altLang="zh-CN"/>
                        <a:t>Slave Addr</a:t>
                      </a:r>
                      <a:r>
                        <a:rPr lang="zh-CN" altLang="en-US"/>
                        <a:t>为</a:t>
                      </a:r>
                      <a:r>
                        <a:rPr lang="en-US" altLang="zh-CN"/>
                        <a:t>0</a:t>
                      </a:r>
                      <a:r>
                        <a:rPr lang="zh-CN" altLang="en-US"/>
                        <a:t>时，从站将数据写入数据报。</a:t>
                      </a:r>
                      <a:endParaRPr lang="zh-CN" altLang="en-US"/>
                    </a:p>
                    <a:p>
                      <a:pPr>
                        <a:buNone/>
                      </a:pPr>
                      <a:r>
                        <a:rPr lang="zh-CN" altLang="en-US"/>
                        <a:t>否则，</a:t>
                      </a:r>
                      <a:r>
                        <a:rPr lang="zh-CN" altLang="en-US" sz="1800">
                          <a:sym typeface="+mn-ea"/>
                        </a:rPr>
                        <a:t>从数据报中读出数据。</a:t>
                      </a:r>
                      <a:endParaRPr lang="zh-CN" altLang="en-US"/>
                    </a:p>
                  </a:txBody>
                  <a:tcPr/>
                </a:tc>
              </a:tr>
              <a:tr h="381000">
                <a:tc>
                  <a:txBody>
                    <a:bodyPr/>
                    <a:p>
                      <a:pPr>
                        <a:buNone/>
                      </a:pPr>
                      <a:r>
                        <a:rPr lang="en-US" altLang="zh-CN"/>
                        <a:t>14</a:t>
                      </a:r>
                      <a:endParaRPr lang="en-US" altLang="zh-CN"/>
                    </a:p>
                  </a:txBody>
                  <a:tcPr/>
                </a:tc>
                <a:tc>
                  <a:txBody>
                    <a:bodyPr/>
                    <a:p>
                      <a:pPr>
                        <a:buNone/>
                      </a:pPr>
                      <a:r>
                        <a:rPr lang="en-US" altLang="zh-CN"/>
                        <a:t>FRMW</a:t>
                      </a:r>
                      <a:endParaRPr lang="en-US" altLang="zh-CN"/>
                    </a:p>
                  </a:txBody>
                  <a:tcPr/>
                </a:tc>
                <a:tc>
                  <a:txBody>
                    <a:bodyPr/>
                    <a:p>
                      <a:pPr>
                        <a:buNone/>
                      </a:pPr>
                      <a:r>
                        <a:rPr lang="zh-CN" altLang="en-US"/>
                        <a:t>Configured Read Multiple Write</a:t>
                      </a:r>
                      <a:endParaRPr lang="zh-CN" altLang="en-US"/>
                    </a:p>
                  </a:txBody>
                  <a:tcPr/>
                </a:tc>
                <a:tc>
                  <a:txBody>
                    <a:bodyPr/>
                    <a:p>
                      <a:pPr>
                        <a:buNone/>
                      </a:pPr>
                      <a:r>
                        <a:rPr lang="en-US" altLang="zh-CN" sz="1800">
                          <a:sym typeface="+mn-ea"/>
                        </a:rPr>
                        <a:t>Slave Addr</a:t>
                      </a:r>
                      <a:r>
                        <a:rPr lang="zh-CN" altLang="en-US" sz="1800">
                          <a:sym typeface="+mn-ea"/>
                        </a:rPr>
                        <a:t>与从站地址相等时，从站将数据写入数据报。</a:t>
                      </a:r>
                      <a:endParaRPr lang="zh-CN" altLang="en-US" sz="1800"/>
                    </a:p>
                    <a:p>
                      <a:pPr>
                        <a:buNone/>
                      </a:pPr>
                      <a:r>
                        <a:rPr lang="zh-CN" altLang="en-US" sz="1800">
                          <a:sym typeface="+mn-ea"/>
                        </a:rPr>
                        <a:t>否则，从数据报中读出数据。</a:t>
                      </a:r>
                      <a:endParaRPr lang="zh-CN" altLang="en-US"/>
                    </a:p>
                  </a:txBody>
                  <a:tcPr/>
                </a:tc>
              </a:tr>
            </a:tbl>
          </a:graphicData>
        </a:graphic>
      </p:graphicFrame>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命令类型与</a:t>
            </a:r>
            <a:r>
              <a:rPr lang="en-US" altLang="zh-CN"/>
              <a:t>WKC</a:t>
            </a:r>
            <a:endParaRPr lang="en-US" altLang="zh-CN"/>
          </a:p>
        </p:txBody>
      </p:sp>
      <p:graphicFrame>
        <p:nvGraphicFramePr>
          <p:cNvPr id="5" name="表格 4"/>
          <p:cNvGraphicFramePr/>
          <p:nvPr/>
        </p:nvGraphicFramePr>
        <p:xfrm>
          <a:off x="1982470" y="1533525"/>
          <a:ext cx="8532495" cy="3429000"/>
        </p:xfrm>
        <a:graphic>
          <a:graphicData uri="http://schemas.openxmlformats.org/drawingml/2006/table">
            <a:tbl>
              <a:tblPr firstRow="1" bandRow="1">
                <a:tableStyleId>{5C22544A-7EE6-4342-B048-85BDC9FD1C3A}</a:tableStyleId>
              </a:tblPr>
              <a:tblGrid>
                <a:gridCol w="2844165"/>
                <a:gridCol w="2844165"/>
                <a:gridCol w="2844165"/>
              </a:tblGrid>
              <a:tr h="381000">
                <a:tc>
                  <a:txBody>
                    <a:bodyPr/>
                    <a:p>
                      <a:pPr>
                        <a:buNone/>
                      </a:pPr>
                      <a:r>
                        <a:rPr lang="zh-CN" altLang="en-US"/>
                        <a:t>命令类型</a:t>
                      </a:r>
                      <a:endParaRPr lang="zh-CN" altLang="en-US"/>
                    </a:p>
                  </a:txBody>
                  <a:tcPr/>
                </a:tc>
                <a:tc>
                  <a:txBody>
                    <a:bodyPr/>
                    <a:p>
                      <a:pPr>
                        <a:buNone/>
                      </a:pPr>
                      <a:r>
                        <a:rPr lang="zh-CN" altLang="en-US"/>
                        <a:t>处理结果</a:t>
                      </a:r>
                      <a:endParaRPr lang="zh-CN" altLang="en-US"/>
                    </a:p>
                  </a:txBody>
                  <a:tcPr/>
                </a:tc>
                <a:tc>
                  <a:txBody>
                    <a:bodyPr/>
                    <a:p>
                      <a:pPr>
                        <a:buNone/>
                      </a:pPr>
                      <a:r>
                        <a:rPr lang="en-US" altLang="zh-CN"/>
                        <a:t>WKC</a:t>
                      </a:r>
                      <a:r>
                        <a:rPr lang="zh-CN" altLang="en-US"/>
                        <a:t>计数</a:t>
                      </a:r>
                      <a:endParaRPr lang="zh-CN" altLang="en-US"/>
                    </a:p>
                  </a:txBody>
                  <a:tcPr/>
                </a:tc>
              </a:tr>
              <a:tr h="381000">
                <a:tc rowSpan="2">
                  <a:txBody>
                    <a:bodyPr/>
                    <a:p>
                      <a:pPr>
                        <a:buNone/>
                      </a:pPr>
                      <a:r>
                        <a:rPr lang="en-US" altLang="zh-CN" sz="1800">
                          <a:sym typeface="+mn-ea"/>
                        </a:rPr>
                        <a:t>Read</a:t>
                      </a:r>
                      <a:endParaRPr lang="en-US" altLang="zh-CN"/>
                    </a:p>
                  </a:txBody>
                  <a:tcPr/>
                </a:tc>
                <a:tc>
                  <a:txBody>
                    <a:bodyPr/>
                    <a:p>
                      <a:pPr>
                        <a:buNone/>
                      </a:pPr>
                      <a:r>
                        <a:rPr lang="en-US" altLang="zh-CN"/>
                        <a:t>no success</a:t>
                      </a:r>
                      <a:endParaRPr lang="en-US" altLang="zh-CN"/>
                    </a:p>
                  </a:txBody>
                  <a:tcPr/>
                </a:tc>
                <a:tc>
                  <a:txBody>
                    <a:bodyPr/>
                    <a:p>
                      <a:pPr>
                        <a:buNone/>
                      </a:pPr>
                      <a:r>
                        <a:rPr lang="en-US" altLang="zh-CN"/>
                        <a:t>No Change</a:t>
                      </a:r>
                      <a:endParaRPr lang="en-US" altLang="zh-CN"/>
                    </a:p>
                  </a:txBody>
                  <a:tcPr/>
                </a:tc>
              </a:tr>
              <a:tr h="381000">
                <a:tc vMerge="1">
                  <a:tcPr/>
                </a:tc>
                <a:tc>
                  <a:txBody>
                    <a:bodyPr/>
                    <a:p>
                      <a:pPr>
                        <a:buNone/>
                      </a:pPr>
                      <a:r>
                        <a:rPr lang="en-US" altLang="zh-CN"/>
                        <a:t>successful read</a:t>
                      </a:r>
                      <a:endParaRPr lang="en-US" altLang="zh-CN"/>
                    </a:p>
                  </a:txBody>
                  <a:tcPr/>
                </a:tc>
                <a:tc>
                  <a:txBody>
                    <a:bodyPr/>
                    <a:p>
                      <a:pPr>
                        <a:buNone/>
                      </a:pPr>
                      <a:r>
                        <a:rPr lang="en-US" altLang="zh-CN"/>
                        <a:t>+1</a:t>
                      </a:r>
                      <a:endParaRPr lang="en-US" altLang="zh-CN"/>
                    </a:p>
                  </a:txBody>
                  <a:tcPr/>
                </a:tc>
              </a:tr>
              <a:tr h="381000">
                <a:tc rowSpan="2">
                  <a:txBody>
                    <a:bodyPr/>
                    <a:p>
                      <a:pPr>
                        <a:buNone/>
                      </a:pPr>
                      <a:r>
                        <a:rPr lang="en-US" altLang="zh-CN"/>
                        <a:t>Write</a:t>
                      </a:r>
                      <a:endParaRPr lang="en-US" altLang="zh-CN"/>
                    </a:p>
                  </a:txBody>
                  <a:tcPr/>
                </a:tc>
                <a:tc>
                  <a:txBody>
                    <a:bodyPr/>
                    <a:p>
                      <a:pPr>
                        <a:buNone/>
                      </a:pPr>
                      <a:r>
                        <a:rPr lang="en-US" altLang="zh-CN"/>
                        <a:t>no success</a:t>
                      </a:r>
                      <a:endParaRPr lang="en-US" altLang="zh-CN"/>
                    </a:p>
                  </a:txBody>
                  <a:tcPr/>
                </a:tc>
                <a:tc>
                  <a:txBody>
                    <a:bodyPr/>
                    <a:p>
                      <a:pPr>
                        <a:buNone/>
                      </a:pPr>
                      <a:r>
                        <a:rPr lang="en-US" altLang="zh-CN"/>
                        <a:t>No Change</a:t>
                      </a:r>
                      <a:endParaRPr lang="en-US" altLang="zh-CN"/>
                    </a:p>
                  </a:txBody>
                  <a:tcPr/>
                </a:tc>
              </a:tr>
              <a:tr h="381000">
                <a:tc vMerge="1">
                  <a:tcPr/>
                </a:tc>
                <a:tc>
                  <a:txBody>
                    <a:bodyPr/>
                    <a:p>
                      <a:pPr>
                        <a:buNone/>
                      </a:pPr>
                      <a:r>
                        <a:rPr lang="en-US" altLang="zh-CN"/>
                        <a:t>successful write</a:t>
                      </a:r>
                      <a:endParaRPr lang="en-US" altLang="zh-CN"/>
                    </a:p>
                  </a:txBody>
                  <a:tcPr/>
                </a:tc>
                <a:tc>
                  <a:txBody>
                    <a:bodyPr/>
                    <a:p>
                      <a:pPr>
                        <a:buNone/>
                      </a:pPr>
                      <a:r>
                        <a:rPr lang="en-US" altLang="zh-CN"/>
                        <a:t>+1</a:t>
                      </a:r>
                      <a:endParaRPr lang="en-US" altLang="zh-CN"/>
                    </a:p>
                  </a:txBody>
                  <a:tcPr/>
                </a:tc>
              </a:tr>
              <a:tr h="381000">
                <a:tc rowSpan="4">
                  <a:txBody>
                    <a:bodyPr/>
                    <a:p>
                      <a:pPr>
                        <a:buNone/>
                      </a:pPr>
                      <a:r>
                        <a:rPr lang="en-US" altLang="zh-CN"/>
                        <a:t>ReadWrite</a:t>
                      </a:r>
                      <a:endParaRPr lang="en-US" altLang="zh-CN"/>
                    </a:p>
                  </a:txBody>
                  <a:tcPr/>
                </a:tc>
                <a:tc>
                  <a:txBody>
                    <a:bodyPr/>
                    <a:p>
                      <a:pPr>
                        <a:buNone/>
                      </a:pPr>
                      <a:r>
                        <a:rPr lang="en-US" altLang="zh-CN"/>
                        <a:t>no success</a:t>
                      </a:r>
                      <a:endParaRPr lang="en-US" altLang="zh-CN"/>
                    </a:p>
                  </a:txBody>
                  <a:tcPr/>
                </a:tc>
                <a:tc>
                  <a:txBody>
                    <a:bodyPr/>
                    <a:p>
                      <a:pPr>
                        <a:buNone/>
                      </a:pPr>
                      <a:r>
                        <a:rPr lang="en-US" altLang="zh-CN"/>
                        <a:t>No Change</a:t>
                      </a:r>
                      <a:endParaRPr lang="en-US" altLang="zh-CN"/>
                    </a:p>
                  </a:txBody>
                  <a:tcPr/>
                </a:tc>
              </a:tr>
              <a:tr h="381000">
                <a:tc vMerge="1">
                  <a:tcPr/>
                </a:tc>
                <a:tc>
                  <a:txBody>
                    <a:bodyPr/>
                    <a:p>
                      <a:pPr>
                        <a:buNone/>
                      </a:pPr>
                      <a:r>
                        <a:rPr lang="en-US" altLang="zh-CN"/>
                        <a:t>successful read</a:t>
                      </a:r>
                      <a:endParaRPr lang="en-US" altLang="zh-CN"/>
                    </a:p>
                  </a:txBody>
                  <a:tcPr/>
                </a:tc>
                <a:tc>
                  <a:txBody>
                    <a:bodyPr/>
                    <a:p>
                      <a:pPr>
                        <a:buNone/>
                      </a:pPr>
                      <a:r>
                        <a:rPr lang="en-US" altLang="zh-CN"/>
                        <a:t>+1</a:t>
                      </a:r>
                      <a:endParaRPr lang="en-US" altLang="zh-CN"/>
                    </a:p>
                  </a:txBody>
                  <a:tcPr/>
                </a:tc>
              </a:tr>
              <a:tr h="381000">
                <a:tc vMerge="1">
                  <a:tcPr/>
                </a:tc>
                <a:tc>
                  <a:txBody>
                    <a:bodyPr/>
                    <a:p>
                      <a:pPr>
                        <a:buNone/>
                      </a:pPr>
                      <a:r>
                        <a:rPr lang="en-US" altLang="zh-CN" sz="1800">
                          <a:sym typeface="+mn-ea"/>
                        </a:rPr>
                        <a:t>successful write</a:t>
                      </a:r>
                      <a:endParaRPr lang="en-US" altLang="zh-CN"/>
                    </a:p>
                  </a:txBody>
                  <a:tcPr/>
                </a:tc>
                <a:tc>
                  <a:txBody>
                    <a:bodyPr/>
                    <a:p>
                      <a:pPr>
                        <a:buNone/>
                      </a:pPr>
                      <a:r>
                        <a:rPr lang="en-US" altLang="zh-CN"/>
                        <a:t>+2</a:t>
                      </a:r>
                      <a:endParaRPr lang="en-US" altLang="zh-CN"/>
                    </a:p>
                  </a:txBody>
                  <a:tcPr/>
                </a:tc>
              </a:tr>
              <a:tr h="381000">
                <a:tc vMerge="1">
                  <a:tcPr/>
                </a:tc>
                <a:tc>
                  <a:txBody>
                    <a:bodyPr/>
                    <a:p>
                      <a:pPr>
                        <a:buNone/>
                      </a:pPr>
                      <a:r>
                        <a:rPr lang="en-US" altLang="zh-CN"/>
                        <a:t>successful read and write</a:t>
                      </a:r>
                      <a:endParaRPr lang="en-US" altLang="zh-CN"/>
                    </a:p>
                  </a:txBody>
                  <a:tcPr/>
                </a:tc>
                <a:tc>
                  <a:txBody>
                    <a:bodyPr/>
                    <a:p>
                      <a:pPr>
                        <a:buNone/>
                      </a:pPr>
                      <a:r>
                        <a:rPr lang="en-US" altLang="zh-CN"/>
                        <a:t>+3</a:t>
                      </a:r>
                      <a:endParaRPr lang="en-US" altLang="zh-CN"/>
                    </a:p>
                  </a:txBody>
                  <a:tcPr/>
                </a:tc>
              </a:tr>
            </a:tbl>
          </a:graphicData>
        </a:graphic>
      </p:graphicFrame>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自动配置地址</a:t>
            </a:r>
            <a:endParaRPr lang="zh-CN" altLang="en-US"/>
          </a:p>
        </p:txBody>
      </p:sp>
      <p:sp>
        <p:nvSpPr>
          <p:cNvPr id="3" name="内容占位符 2"/>
          <p:cNvSpPr>
            <a:spLocks noGrp="1"/>
          </p:cNvSpPr>
          <p:nvPr>
            <p:ph idx="1"/>
          </p:nvPr>
        </p:nvSpPr>
        <p:spPr/>
        <p:txBody>
          <a:bodyPr/>
          <a:p>
            <a:r>
              <a:rPr lang="zh-CN" altLang="en-US"/>
              <a:t>EtherCAT 可以自动配置地址，而无需手动配置。</a:t>
            </a:r>
            <a:endParaRPr lang="zh-CN" altLang="en-US"/>
          </a:p>
          <a:p>
            <a:r>
              <a:rPr lang="zh-CN" altLang="en-US"/>
              <a:t>每个节点分配一个配置好的节点地址，并通过该固定的地址与节点进行通信。</a:t>
            </a:r>
            <a:endParaRPr lang="zh-CN" altLang="en-US"/>
          </a:p>
          <a:p>
            <a:r>
              <a:rPr lang="zh-CN" altLang="en-US"/>
              <a:t>有针对性地访问某个从站设备</a:t>
            </a:r>
            <a:endParaRPr lang="zh-CN" altLang="en-US"/>
          </a:p>
          <a:p>
            <a:r>
              <a:rPr lang="zh-CN" altLang="en-US"/>
              <a:t>自动配置地址的实现方式：</a:t>
            </a:r>
            <a:endParaRPr lang="zh-CN" altLang="en-US"/>
          </a:p>
          <a:p>
            <a:pPr>
              <a:buFont typeface="Wingdings" panose="05000000000000000000" charset="0"/>
              <a:buChar char="Ø"/>
            </a:pPr>
            <a:r>
              <a:rPr lang="zh-CN" altLang="en-US"/>
              <a:t>主站BRD 0x130，返回的WKC计数代表当前总线上连接的从站数量；</a:t>
            </a:r>
            <a:endParaRPr lang="zh-CN" altLang="en-US"/>
          </a:p>
          <a:p>
            <a:pPr>
              <a:buFont typeface="Wingdings" panose="05000000000000000000" charset="0"/>
              <a:buChar char="Ø"/>
            </a:pPr>
            <a:r>
              <a:rPr lang="zh-CN" altLang="en-US"/>
              <a:t>主站APWR 0x10配置从站地址，第一个从站的Slave Addr为0，第二个从站的Slave Addr为0xFFFF(-1)，第三个从站的Slave Addr为0xFFFE(-2)。</a:t>
            </a:r>
            <a:endParaRPr lang="zh-CN" altLang="en-US"/>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FMMU</a:t>
            </a:r>
            <a:endParaRPr lang="zh-CN" altLang="en-US"/>
          </a:p>
        </p:txBody>
      </p:sp>
      <p:sp>
        <p:nvSpPr>
          <p:cNvPr id="3" name="内容占位符 2"/>
          <p:cNvSpPr>
            <a:spLocks noGrp="1"/>
          </p:cNvSpPr>
          <p:nvPr>
            <p:ph idx="1"/>
          </p:nvPr>
        </p:nvSpPr>
        <p:spPr>
          <a:xfrm>
            <a:off x="609600" y="1600200"/>
            <a:ext cx="10892155" cy="909955"/>
          </a:xfrm>
        </p:spPr>
        <p:txBody>
          <a:bodyPr/>
          <a:p>
            <a:r>
              <a:rPr lang="zh-CN" altLang="en-US"/>
              <a:t>Fieldbus Memory Management Units (FMMU)通过内存地址映射的方式，将逻辑地址转换为物理地址，可以使多个从站共享一个逻辑地址空间。</a:t>
            </a:r>
            <a:endParaRPr lang="zh-CN" altLang="en-US"/>
          </a:p>
        </p:txBody>
      </p:sp>
      <p:pic>
        <p:nvPicPr>
          <p:cNvPr id="4" name="图片 8"/>
          <p:cNvPicPr>
            <a:picLocks noChangeAspect="1"/>
          </p:cNvPicPr>
          <p:nvPr/>
        </p:nvPicPr>
        <p:blipFill>
          <a:blip r:embed="rId1"/>
          <a:stretch>
            <a:fillRect/>
          </a:stretch>
        </p:blipFill>
        <p:spPr>
          <a:xfrm>
            <a:off x="2783205" y="2510155"/>
            <a:ext cx="6391275" cy="3858895"/>
          </a:xfrm>
          <a:prstGeom prst="rect">
            <a:avLst/>
          </a:prstGeom>
          <a:noFill/>
          <a:ln w="9525">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FMMU逻辑地址映射实例</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假设需要将逻辑地址从0x00010011[3] 到 0x00010013[0]，共14比特，映射到物理寄存器0x0F01[1]：0x0F02[6]</a:t>
            </a:r>
            <a:endParaRPr lang="zh-CN" altLang="en-US"/>
          </a:p>
        </p:txBody>
      </p:sp>
      <p:graphicFrame>
        <p:nvGraphicFramePr>
          <p:cNvPr id="5" name="表格 4"/>
          <p:cNvGraphicFramePr/>
          <p:nvPr/>
        </p:nvGraphicFramePr>
        <p:xfrm>
          <a:off x="135255" y="2291080"/>
          <a:ext cx="6308725" cy="3088005"/>
        </p:xfrm>
        <a:graphic>
          <a:graphicData uri="http://schemas.openxmlformats.org/drawingml/2006/table">
            <a:tbl>
              <a:tblPr firstRow="1" bandRow="1">
                <a:tableStyleId>{5940675A-B579-460E-94D1-54222C63F5DA}</a:tableStyleId>
              </a:tblPr>
              <a:tblGrid>
                <a:gridCol w="2957195"/>
                <a:gridCol w="1708785"/>
                <a:gridCol w="1642745"/>
              </a:tblGrid>
              <a:tr h="308610">
                <a:tc>
                  <a:txBody>
                    <a:bodyPr/>
                    <a:p>
                      <a:pPr>
                        <a:buNone/>
                      </a:pPr>
                      <a:r>
                        <a:rPr lang="en-US" sz="2000">
                          <a:latin typeface="黑体" panose="02010609060101010101" charset="-122"/>
                          <a:ea typeface="黑体" panose="02010609060101010101" charset="-122"/>
                          <a:cs typeface="黑体" panose="02010609060101010101" charset="-122"/>
                        </a:rPr>
                        <a:t>FMMU寄存器</a:t>
                      </a:r>
                      <a:endParaRPr lang="en-US" altLang="en-US" sz="2000">
                        <a:latin typeface="黑体" panose="02010609060101010101" charset="-122"/>
                        <a:ea typeface="黑体" panose="02010609060101010101" charset="-122"/>
                        <a:cs typeface="黑体" panose="02010609060101010101"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寄存器内偏移</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值</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245">
                <a:tc>
                  <a:txBody>
                    <a:bodyPr/>
                    <a:p>
                      <a:pPr>
                        <a:buNone/>
                      </a:pPr>
                      <a:r>
                        <a:rPr lang="en-US" sz="2000">
                          <a:latin typeface="黑体" panose="02010609060101010101" charset="-122"/>
                          <a:ea typeface="黑体" panose="02010609060101010101" charset="-122"/>
                          <a:cs typeface="宋体" panose="02010600030101010101" pitchFamily="2" charset="-122"/>
                        </a:rPr>
                        <a:t>Logical Start Address</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0x0:0x3</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0x00010011</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Length (Bytes)</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0x4:0x5</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3</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Logical Start bit</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0x6</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3</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9245">
                <a:tc>
                  <a:txBody>
                    <a:bodyPr/>
                    <a:p>
                      <a:pPr>
                        <a:buNone/>
                      </a:pPr>
                      <a:r>
                        <a:rPr lang="en-US" sz="2000">
                          <a:latin typeface="黑体" panose="02010609060101010101" charset="-122"/>
                          <a:ea typeface="黑体" panose="02010609060101010101" charset="-122"/>
                          <a:cs typeface="宋体" panose="02010600030101010101" pitchFamily="2" charset="-122"/>
                        </a:rPr>
                        <a:t>Logical Stop bit</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0x7</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Physical Start Address</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0x8:0x9</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0x0F01</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Physical Start bit</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0xA</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1</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17855">
                <a:tc>
                  <a:txBody>
                    <a:bodyPr/>
                    <a:p>
                      <a:pPr>
                        <a:buNone/>
                      </a:pPr>
                      <a:r>
                        <a:rPr lang="en-US" sz="2000">
                          <a:latin typeface="黑体" panose="02010609060101010101" charset="-122"/>
                          <a:ea typeface="黑体" panose="02010609060101010101" charset="-122"/>
                          <a:cs typeface="宋体" panose="02010600030101010101" pitchFamily="2" charset="-122"/>
                        </a:rPr>
                        <a:t>Type</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0xB</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read and/or write</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8610">
                <a:tc>
                  <a:txBody>
                    <a:bodyPr/>
                    <a:p>
                      <a:pPr>
                        <a:buNone/>
                      </a:pPr>
                      <a:r>
                        <a:rPr lang="en-US" sz="2000">
                          <a:latin typeface="黑体" panose="02010609060101010101" charset="-122"/>
                          <a:ea typeface="黑体" panose="02010609060101010101" charset="-122"/>
                          <a:cs typeface="宋体" panose="02010600030101010101" pitchFamily="2" charset="-122"/>
                        </a:rPr>
                        <a:t>Activate</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0xC</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黑体" panose="02010609060101010101" charset="-122"/>
                          <a:ea typeface="黑体" panose="02010609060101010101" charset="-122"/>
                          <a:cs typeface="宋体" panose="02010600030101010101" pitchFamily="2" charset="-122"/>
                        </a:rPr>
                        <a:t>1 (enabled)</a:t>
                      </a:r>
                      <a:endParaRPr lang="en-US" altLang="en-US" sz="2000">
                        <a:latin typeface="黑体" panose="02010609060101010101" charset="-122"/>
                        <a:ea typeface="黑体" panose="02010609060101010101"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5" name="图片 9"/>
          <p:cNvPicPr>
            <a:picLocks noChangeAspect="1"/>
          </p:cNvPicPr>
          <p:nvPr/>
        </p:nvPicPr>
        <p:blipFill>
          <a:blip r:embed="rId1"/>
          <a:stretch>
            <a:fillRect/>
          </a:stretch>
        </p:blipFill>
        <p:spPr>
          <a:xfrm>
            <a:off x="6545580" y="2411730"/>
            <a:ext cx="5475605" cy="2846705"/>
          </a:xfrm>
          <a:prstGeom prst="rect">
            <a:avLst/>
          </a:prstGeom>
          <a:noFill/>
          <a:ln w="9525">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SM</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SM（Sync Manager）用于保证从站控制器ESC内存被主站通过ECAT接口，以及从站本地控制器通过PDI接口同时访问的数据一致性。</a:t>
            </a:r>
            <a:endParaRPr lang="zh-CN" altLang="en-US"/>
          </a:p>
        </p:txBody>
      </p:sp>
      <p:pic>
        <p:nvPicPr>
          <p:cNvPr id="16" name="图片 10"/>
          <p:cNvPicPr>
            <a:picLocks noChangeAspect="1"/>
          </p:cNvPicPr>
          <p:nvPr/>
        </p:nvPicPr>
        <p:blipFill>
          <a:blip r:embed="rId1"/>
          <a:stretch>
            <a:fillRect/>
          </a:stretch>
        </p:blipFill>
        <p:spPr>
          <a:xfrm>
            <a:off x="3328670" y="2153920"/>
            <a:ext cx="5454650" cy="4453255"/>
          </a:xfrm>
          <a:prstGeom prst="rect">
            <a:avLst/>
          </a:prstGeom>
          <a:noFill/>
          <a:ln w="9525">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两种缓存模式</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3-buffer-mode,在任意时刻主站和从站本地均能访问缓存，消费者总能获得最后一次生产者生产的数据，生产者总能够对缓存进行更新。如果生产者的速度比消费者快，旧的数据会被新的数据覆盖。通常应用于周期性过程数据。</a:t>
            </a:r>
            <a:endParaRPr lang="zh-CN" altLang="en-US"/>
          </a:p>
          <a:p>
            <a:r>
              <a:rPr lang="zh-CN" altLang="en-US"/>
              <a:t>1-buffer-mode，也称为邮箱模式，可以保证数据不会丢失。生产者产生了数据之后，只有消费者读取完成后，生产者才能继续生产数据。通常用于实现应用层协议。</a:t>
            </a:r>
            <a:endParaRPr lang="zh-CN" altLang="en-US"/>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zh-CN" altLang="en-US"/>
              <a:t>特点</a:t>
            </a:r>
            <a:endParaRPr lang="zh-CN" altLang="en-US"/>
          </a:p>
          <a:p>
            <a:pPr>
              <a:buFont typeface="Wingdings" panose="05000000000000000000" charset="0"/>
              <a:buChar char="Ø"/>
            </a:pPr>
            <a:r>
              <a:rPr>
                <a:sym typeface="+mn-ea"/>
              </a:rPr>
              <a:t>接口简单，易学易用</a:t>
            </a:r>
            <a:endParaRPr>
              <a:sym typeface="+mn-ea"/>
            </a:endParaRPr>
          </a:p>
          <a:p>
            <a:pPr>
              <a:buFont typeface="Wingdings" panose="05000000000000000000" charset="0"/>
              <a:buChar char="Ø"/>
            </a:pPr>
            <a:r>
              <a:rPr lang="zh-CN" altLang="en-US">
                <a:sym typeface="+mn-ea"/>
              </a:rPr>
              <a:t>具备完善的日志记录功能，方便进行问题定位及排查</a:t>
            </a:r>
            <a:endParaRPr lang="zh-CN" altLang="en-US"/>
          </a:p>
          <a:p>
            <a:endParaRPr lang="zh-CN" altLang="en-US"/>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两种缓存模式</a:t>
            </a:r>
            <a:endParaRPr lang="zh-CN" altLang="en-US"/>
          </a:p>
        </p:txBody>
      </p:sp>
      <p:sp>
        <p:nvSpPr>
          <p:cNvPr id="3" name="内容占位符 2"/>
          <p:cNvSpPr>
            <a:spLocks noGrp="1"/>
          </p:cNvSpPr>
          <p:nvPr>
            <p:ph idx="1"/>
          </p:nvPr>
        </p:nvSpPr>
        <p:spPr>
          <a:xfrm>
            <a:off x="609600" y="1305560"/>
            <a:ext cx="10892155" cy="909955"/>
          </a:xfrm>
        </p:spPr>
        <p:txBody>
          <a:bodyPr/>
          <a:p>
            <a:r>
              <a:rPr lang="zh-CN" altLang="en-US"/>
              <a:t>3-buffer-mode,在任意时刻主站和从站本地均能访问缓存，消费者总能获得最后一次生产者生产的数据，生产者总能够对缓存进行更新。如果生产者的速度比消费者快，旧的数据会被新的数据覆盖。通常应用于周期性过程数据。</a:t>
            </a:r>
            <a:endParaRPr lang="zh-CN" altLang="en-US"/>
          </a:p>
          <a:p>
            <a:r>
              <a:rPr lang="zh-CN" altLang="en-US"/>
              <a:t>1-buffer-mode，也称为邮箱模式，可以保证数据不会丢失。生产者产生了数据之后，只有消费者读取完成后，生产者才能继续生产数据。通常用于实现应用层协议。</a:t>
            </a:r>
            <a:endParaRPr lang="zh-CN" altLang="en-US"/>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 EtherCAT 的 CAN 应用协议（CoE）</a:t>
            </a:r>
            <a:endParaRPr lang="zh-CN" altLang="en-US"/>
          </a:p>
        </p:txBody>
      </p:sp>
      <p:sp>
        <p:nvSpPr>
          <p:cNvPr id="3" name="内容占位符 2"/>
          <p:cNvSpPr>
            <a:spLocks noGrp="1"/>
          </p:cNvSpPr>
          <p:nvPr>
            <p:ph idx="1"/>
          </p:nvPr>
        </p:nvSpPr>
        <p:spPr>
          <a:xfrm>
            <a:off x="609600" y="1305560"/>
            <a:ext cx="10892155" cy="1640840"/>
          </a:xfrm>
        </p:spPr>
        <p:txBody>
          <a:bodyPr/>
          <a:p>
            <a:r>
              <a:rPr lang="zh-CN" altLang="en-US"/>
              <a:t>使用 CoE 协议， EtherCAT 可提供与 CANopen®标准 EN 50325-4 相同的通信机制</a:t>
            </a:r>
            <a:endParaRPr lang="zh-CN" altLang="en-US"/>
          </a:p>
          <a:p>
            <a:r>
              <a:rPr lang="zh-CN" altLang="en-US"/>
              <a:t>包括对象字典、过程数据对象映像（PDO）以及服务数据对象（SDO）</a:t>
            </a:r>
            <a:endParaRPr lang="zh-CN" altLang="en-US"/>
          </a:p>
          <a:p>
            <a:r>
              <a:rPr lang="zh-CN" altLang="en-US"/>
              <a:t>大部分的 CANopen 固件甚至都能得以重复利用</a:t>
            </a:r>
            <a:endParaRPr lang="zh-CN" altLang="en-US"/>
          </a:p>
          <a:p>
            <a:endParaRPr lang="zh-CN" altLang="en-US"/>
          </a:p>
        </p:txBody>
      </p:sp>
      <p:pic>
        <p:nvPicPr>
          <p:cNvPr id="10" name="图片 10"/>
          <p:cNvPicPr>
            <a:picLocks noChangeAspect="1"/>
          </p:cNvPicPr>
          <p:nvPr/>
        </p:nvPicPr>
        <p:blipFill>
          <a:blip r:embed="rId1"/>
          <a:stretch>
            <a:fillRect/>
          </a:stretch>
        </p:blipFill>
        <p:spPr>
          <a:xfrm>
            <a:off x="3568700" y="3183255"/>
            <a:ext cx="5085080" cy="3619500"/>
          </a:xfrm>
          <a:prstGeom prst="rect">
            <a:avLst/>
          </a:prstGeom>
          <a:noFill/>
          <a:ln w="9525">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SDO的处理</a:t>
            </a:r>
            <a:endParaRPr lang="zh-CN" altLang="en-US"/>
          </a:p>
        </p:txBody>
      </p:sp>
      <p:sp>
        <p:nvSpPr>
          <p:cNvPr id="3" name="内容占位符 2"/>
          <p:cNvSpPr>
            <a:spLocks noGrp="1"/>
          </p:cNvSpPr>
          <p:nvPr>
            <p:ph idx="1"/>
          </p:nvPr>
        </p:nvSpPr>
        <p:spPr>
          <a:xfrm>
            <a:off x="609600" y="1325880"/>
            <a:ext cx="10972800" cy="4800600"/>
          </a:xfrm>
        </p:spPr>
        <p:txBody>
          <a:bodyPr/>
          <a:p>
            <a:r>
              <a:rPr lang="zh-CN" altLang="en-US"/>
              <a:t>初始化阶段SM0(0x800)配置为管理物理起始地址为0x1000,长度为0x40的内存区域，写模式。</a:t>
            </a:r>
            <a:endParaRPr lang="zh-CN" altLang="en-US"/>
          </a:p>
          <a:p>
            <a:r>
              <a:rPr lang="zh-CN" altLang="en-US"/>
              <a:t>SM1(0x808)配置为管理物理起始地址为0x1100，长度为0x40的内存区域,读模式。</a:t>
            </a:r>
            <a:endParaRPr lang="zh-CN" altLang="en-US"/>
          </a:p>
        </p:txBody>
      </p:sp>
      <p:graphicFrame>
        <p:nvGraphicFramePr>
          <p:cNvPr id="4" name="对象 -2147482623"/>
          <p:cNvGraphicFramePr/>
          <p:nvPr/>
        </p:nvGraphicFramePr>
        <p:xfrm>
          <a:off x="3286760" y="2453005"/>
          <a:ext cx="4947920" cy="4349750"/>
        </p:xfrm>
        <a:graphic>
          <a:graphicData uri="http://schemas.openxmlformats.org/presentationml/2006/ole">
            <mc:AlternateContent xmlns:mc="http://schemas.openxmlformats.org/markup-compatibility/2006">
              <mc:Choice xmlns:v="urn:schemas-microsoft-com:vml" Requires="v">
                <p:oleObj spid="_x0000_s3076" name="" r:id="rId1" imgW="12496800" imgH="10985500" progId="Visio.Drawing.11">
                  <p:embed/>
                </p:oleObj>
              </mc:Choice>
              <mc:Fallback>
                <p:oleObj name="" r:id="rId1" imgW="12496800" imgH="10985500" progId="Visio.Drawing.11">
                  <p:embed/>
                  <p:pic>
                    <p:nvPicPr>
                      <p:cNvPr id="0" name="图片 3075"/>
                      <p:cNvPicPr/>
                      <p:nvPr/>
                    </p:nvPicPr>
                    <p:blipFill>
                      <a:blip r:embed="rId2"/>
                      <a:stretch>
                        <a:fillRect/>
                      </a:stretch>
                    </p:blipFill>
                    <p:spPr>
                      <a:xfrm>
                        <a:off x="3286760" y="2453005"/>
                        <a:ext cx="4947920" cy="4349750"/>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PDO的处理</a:t>
            </a:r>
            <a:endParaRPr lang="zh-CN" altLang="en-US"/>
          </a:p>
        </p:txBody>
      </p:sp>
      <p:sp>
        <p:nvSpPr>
          <p:cNvPr id="3" name="内容占位符 2"/>
          <p:cNvSpPr>
            <a:spLocks noGrp="1"/>
          </p:cNvSpPr>
          <p:nvPr>
            <p:ph idx="1"/>
          </p:nvPr>
        </p:nvSpPr>
        <p:spPr>
          <a:xfrm>
            <a:off x="224155" y="1244600"/>
            <a:ext cx="11744325" cy="4800600"/>
          </a:xfrm>
        </p:spPr>
        <p:txBody>
          <a:bodyPr/>
          <a:p>
            <a:r>
              <a:rPr lang="zh-CN" altLang="en-US"/>
              <a:t>主站可通过LRW命令，周期性地与从站进行过程数据交换。适用于驱动器位置规划、IO模块输入输出等操作。</a:t>
            </a:r>
            <a:endParaRPr lang="zh-CN" altLang="en-US"/>
          </a:p>
          <a:p>
            <a:r>
              <a:rPr lang="zh-CN" altLang="en-US"/>
              <a:t>涉及到：</a:t>
            </a:r>
            <a:endParaRPr lang="zh-CN" altLang="en-US"/>
          </a:p>
          <a:p>
            <a:pPr>
              <a:buFont typeface="Wingdings" panose="05000000000000000000" charset="0"/>
              <a:buChar char="Ø"/>
            </a:pPr>
            <a:r>
              <a:rPr lang="en-US" altLang="zh-CN"/>
              <a:t>PDO</a:t>
            </a:r>
            <a:r>
              <a:rPr lang="zh-CN" altLang="en-US"/>
              <a:t>的配置</a:t>
            </a:r>
            <a:endParaRPr lang="zh-CN" altLang="en-US"/>
          </a:p>
          <a:p>
            <a:pPr>
              <a:buFont typeface="Wingdings" panose="05000000000000000000" charset="0"/>
              <a:buChar char="Ø"/>
            </a:pPr>
            <a:r>
              <a:rPr lang="en-US" altLang="zh-CN"/>
              <a:t>SM</a:t>
            </a:r>
            <a:r>
              <a:rPr lang="zh-CN" altLang="en-US"/>
              <a:t>配置</a:t>
            </a:r>
            <a:endParaRPr lang="zh-CN" altLang="en-US"/>
          </a:p>
          <a:p>
            <a:pPr>
              <a:buFont typeface="Wingdings" panose="05000000000000000000" charset="0"/>
              <a:buChar char="Ø"/>
            </a:pPr>
            <a:r>
              <a:rPr lang="en-US" altLang="zh-CN"/>
              <a:t>FMMU</a:t>
            </a:r>
            <a:r>
              <a:rPr lang="zh-CN" altLang="en-US"/>
              <a:t>配置</a:t>
            </a:r>
            <a:endParaRPr lang="zh-CN" altLang="en-US"/>
          </a:p>
          <a:p>
            <a:pPr>
              <a:buFont typeface="Wingdings" panose="05000000000000000000" charset="0"/>
              <a:buChar char="Ø"/>
            </a:pPr>
            <a:r>
              <a:rPr lang="zh-CN" altLang="en-US"/>
              <a:t>主站周期性发送</a:t>
            </a:r>
            <a:r>
              <a:rPr lang="en-US" altLang="zh-CN"/>
              <a:t>LRW</a:t>
            </a:r>
            <a:r>
              <a:rPr lang="zh-CN" altLang="en-US"/>
              <a:t>命令</a:t>
            </a:r>
            <a:endParaRPr lang="zh-CN" altLang="en-US"/>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PDO的配置</a:t>
            </a:r>
            <a:endParaRPr lang="zh-CN" altLang="en-US"/>
          </a:p>
        </p:txBody>
      </p:sp>
      <p:sp>
        <p:nvSpPr>
          <p:cNvPr id="3" name="内容占位符 2"/>
          <p:cNvSpPr>
            <a:spLocks noGrp="1"/>
          </p:cNvSpPr>
          <p:nvPr>
            <p:ph idx="1"/>
          </p:nvPr>
        </p:nvSpPr>
        <p:spPr>
          <a:xfrm>
            <a:off x="224155" y="1244600"/>
            <a:ext cx="11744325" cy="3480435"/>
          </a:xfrm>
        </p:spPr>
        <p:txBody>
          <a:bodyPr/>
          <a:p>
            <a:r>
              <a:rPr lang="zh-CN" altLang="en-US"/>
              <a:t>每个PDO包含多个PDO条目，PDO条目可由index, subindex, bitlen定义</a:t>
            </a:r>
            <a:endParaRPr lang="zh-CN" altLang="en-US"/>
          </a:p>
          <a:p>
            <a:r>
              <a:rPr lang="zh-CN" altLang="en-US"/>
              <a:t>例如需将PDO(index=0x1600)配置为包含如下条目，主站按如下步骤进行：</a:t>
            </a:r>
            <a:endParaRPr lang="zh-CN" altLang="en-US"/>
          </a:p>
          <a:p>
            <a:pPr marL="457200" indent="-457200">
              <a:buFont typeface="+mj-lt"/>
              <a:buAutoNum type="arabicPeriod"/>
            </a:pPr>
            <a:r>
              <a:rPr lang="zh-CN" altLang="en-US"/>
              <a:t>SDO Download Index=1600, subindex = 0, value=2,写入PDO包含的条目个数；</a:t>
            </a:r>
            <a:endParaRPr lang="zh-CN" altLang="en-US"/>
          </a:p>
          <a:p>
            <a:pPr marL="457200" indent="-457200">
              <a:buFont typeface="+mj-lt"/>
              <a:buAutoNum type="arabicPeriod"/>
            </a:pPr>
            <a:r>
              <a:rPr lang="zh-CN" altLang="en-US"/>
              <a:t>SDO Download Index=1600, subindex = 1, value=0x60600004,写入条目1的定义；</a:t>
            </a:r>
            <a:endParaRPr lang="zh-CN" altLang="en-US"/>
          </a:p>
          <a:p>
            <a:pPr marL="457200" indent="-457200">
              <a:buFont typeface="+mj-lt"/>
              <a:buAutoNum type="arabicPeriod"/>
            </a:pPr>
            <a:r>
              <a:rPr lang="zh-CN" altLang="en-US"/>
              <a:t>SDO Download Index=1600, subindex = 2, value=0x607a0004,写入条目2的定义。</a:t>
            </a:r>
            <a:endParaRPr lang="zh-CN" altLang="en-US"/>
          </a:p>
        </p:txBody>
      </p:sp>
      <p:graphicFrame>
        <p:nvGraphicFramePr>
          <p:cNvPr id="5" name="表格 4"/>
          <p:cNvGraphicFramePr/>
          <p:nvPr/>
        </p:nvGraphicFramePr>
        <p:xfrm>
          <a:off x="2119630" y="3515360"/>
          <a:ext cx="7598410" cy="1209675"/>
        </p:xfrm>
        <a:graphic>
          <a:graphicData uri="http://schemas.openxmlformats.org/drawingml/2006/table">
            <a:tbl>
              <a:tblPr firstRow="1" bandRow="1">
                <a:tableStyleId>{5940675A-B579-460E-94D1-54222C63F5DA}</a:tableStyleId>
              </a:tblPr>
              <a:tblGrid>
                <a:gridCol w="1838960"/>
                <a:gridCol w="2065020"/>
                <a:gridCol w="1443990"/>
                <a:gridCol w="2250440"/>
              </a:tblGrid>
              <a:tr h="40322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Subindex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bitlen</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描述</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322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0x6040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16</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控制字</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322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0x607a</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32</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目标位置</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内容占位符 2"/>
          <p:cNvSpPr>
            <a:spLocks noGrp="1"/>
          </p:cNvSpPr>
          <p:nvPr/>
        </p:nvSpPr>
        <p:spPr>
          <a:xfrm>
            <a:off x="310515" y="4795520"/>
            <a:ext cx="11155680" cy="60515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1600" b="0" i="0" u="none" kern="1200" baseline="0">
                <a:solidFill>
                  <a:schemeClr val="tx1"/>
                </a:solidFill>
                <a:latin typeface="+mn-lt"/>
                <a:ea typeface="+mn-ea"/>
                <a:cs typeface="+mn-cs"/>
              </a:defRPr>
            </a:lvl9pPr>
          </a:lstStyle>
          <a:p>
            <a:r>
              <a:rPr lang="en-US" altLang="zh-CN"/>
              <a:t>类似的可将PDO(index=0x1601)配置为包含如下条目</a:t>
            </a:r>
            <a:r>
              <a:rPr lang="zh-CN" altLang="en-US"/>
              <a:t>：</a:t>
            </a:r>
            <a:endParaRPr lang="zh-CN" altLang="en-US"/>
          </a:p>
        </p:txBody>
      </p:sp>
      <p:graphicFrame>
        <p:nvGraphicFramePr>
          <p:cNvPr id="6" name="表格 5"/>
          <p:cNvGraphicFramePr/>
          <p:nvPr/>
        </p:nvGraphicFramePr>
        <p:xfrm>
          <a:off x="2119630" y="5283200"/>
          <a:ext cx="7599045" cy="1219200"/>
        </p:xfrm>
        <a:graphic>
          <a:graphicData uri="http://schemas.openxmlformats.org/drawingml/2006/table">
            <a:tbl>
              <a:tblPr firstRow="1" bandRow="1">
                <a:tableStyleId>{5940675A-B579-460E-94D1-54222C63F5DA}</a:tableStyleId>
              </a:tblPr>
              <a:tblGrid>
                <a:gridCol w="1838960"/>
                <a:gridCol w="2065655"/>
                <a:gridCol w="1443355"/>
                <a:gridCol w="2251075"/>
              </a:tblGrid>
              <a:tr h="406400">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Subindex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Bitlen</a:t>
                      </a:r>
                      <a:endParaRPr 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描述</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0x6041</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16</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状态字</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6400">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0x607a</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8</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操作模式显示</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RXPDO</a:t>
            </a:r>
            <a:r>
              <a:rPr lang="zh-CN" altLang="en-US"/>
              <a:t>的配置</a:t>
            </a:r>
            <a:endParaRPr lang="zh-CN" altLang="en-US"/>
          </a:p>
        </p:txBody>
      </p:sp>
      <p:sp>
        <p:nvSpPr>
          <p:cNvPr id="3" name="内容占位符 2"/>
          <p:cNvSpPr>
            <a:spLocks noGrp="1"/>
          </p:cNvSpPr>
          <p:nvPr>
            <p:ph idx="1"/>
          </p:nvPr>
        </p:nvSpPr>
        <p:spPr>
          <a:xfrm>
            <a:off x="609600" y="1600200"/>
            <a:ext cx="11308080" cy="4526280"/>
          </a:xfrm>
        </p:spPr>
        <p:txBody>
          <a:bodyPr/>
          <a:p>
            <a:r>
              <a:rPr lang="en-US" altLang="zh-CN">
                <a:sym typeface="+mn-ea"/>
              </a:rPr>
              <a:t>RXPDO</a:t>
            </a:r>
            <a:r>
              <a:rPr lang="zh-CN" altLang="en-US"/>
              <a:t>可包含一个或多个</a:t>
            </a:r>
            <a:r>
              <a:rPr lang="en-US" altLang="zh-CN"/>
              <a:t>PDO</a:t>
            </a:r>
            <a:endParaRPr lang="en-US" altLang="zh-CN"/>
          </a:p>
          <a:p>
            <a:r>
              <a:rPr lang="zh-CN" altLang="en-US">
                <a:sym typeface="+mn-ea"/>
              </a:rPr>
              <a:t>例如需将</a:t>
            </a:r>
            <a:r>
              <a:rPr lang="en-US" altLang="zh-CN">
                <a:sym typeface="+mn-ea"/>
              </a:rPr>
              <a:t>RXPDO</a:t>
            </a:r>
            <a:r>
              <a:rPr lang="zh-CN" altLang="en-US">
                <a:sym typeface="+mn-ea"/>
              </a:rPr>
              <a:t>(index=0x1C12，对应SM2)配置为包含</a:t>
            </a:r>
            <a:r>
              <a:rPr lang="en-US" altLang="zh-CN">
                <a:sym typeface="+mn-ea"/>
              </a:rPr>
              <a:t>PDO(index = 0x1600)</a:t>
            </a:r>
            <a:endParaRPr lang="en-US" altLang="zh-CN">
              <a:sym typeface="+mn-ea"/>
            </a:endParaRPr>
          </a:p>
          <a:p>
            <a:pPr marL="457200" indent="-457200">
              <a:buFont typeface="+mj-lt"/>
              <a:buAutoNum type="arabicPeriod"/>
            </a:pPr>
            <a:r>
              <a:rPr lang="zh-CN" altLang="en-US">
                <a:sym typeface="+mn-ea"/>
              </a:rPr>
              <a:t>SDO Download Index=1C12,subindex = 0, value=1, 写入</a:t>
            </a:r>
            <a:r>
              <a:rPr lang="en-US" altLang="zh-CN">
                <a:sym typeface="+mn-ea"/>
              </a:rPr>
              <a:t>RXPDO</a:t>
            </a:r>
            <a:r>
              <a:rPr lang="zh-CN" altLang="en-US">
                <a:sym typeface="+mn-ea"/>
              </a:rPr>
              <a:t>包含的PDO个数；</a:t>
            </a:r>
            <a:endParaRPr lang="zh-CN" altLang="en-US">
              <a:sym typeface="+mn-ea"/>
            </a:endParaRPr>
          </a:p>
          <a:p>
            <a:pPr marL="457200" indent="-457200">
              <a:buFont typeface="+mj-lt"/>
              <a:buAutoNum type="arabicPeriod"/>
            </a:pPr>
            <a:r>
              <a:rPr lang="zh-CN" altLang="en-US">
                <a:sym typeface="+mn-ea"/>
              </a:rPr>
              <a:t>SDO Download Index=1C12,subindex = 1, value=0x1600, 写入PDO的index；</a:t>
            </a:r>
            <a:endParaRPr lang="zh-CN" altLang="en-US">
              <a:sym typeface="+mn-ea"/>
            </a:endParaRPr>
          </a:p>
          <a:p>
            <a:endParaRPr lang="en-US" altLang="zh-CN">
              <a:sym typeface="+mn-ea"/>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TXPDO</a:t>
            </a:r>
            <a:r>
              <a:rPr lang="zh-CN" altLang="en-US"/>
              <a:t>的配置</a:t>
            </a:r>
            <a:endParaRPr lang="zh-CN" altLang="en-US"/>
          </a:p>
        </p:txBody>
      </p:sp>
      <p:sp>
        <p:nvSpPr>
          <p:cNvPr id="3" name="内容占位符 2"/>
          <p:cNvSpPr>
            <a:spLocks noGrp="1"/>
          </p:cNvSpPr>
          <p:nvPr>
            <p:ph idx="1"/>
          </p:nvPr>
        </p:nvSpPr>
        <p:spPr>
          <a:xfrm>
            <a:off x="609600" y="1600200"/>
            <a:ext cx="11308080" cy="4526280"/>
          </a:xfrm>
        </p:spPr>
        <p:txBody>
          <a:bodyPr/>
          <a:p>
            <a:r>
              <a:rPr lang="en-US" altLang="zh-CN">
                <a:sym typeface="+mn-ea"/>
              </a:rPr>
              <a:t>TXPDO</a:t>
            </a:r>
            <a:r>
              <a:rPr lang="zh-CN" altLang="en-US"/>
              <a:t>可包含一个或多个</a:t>
            </a:r>
            <a:r>
              <a:rPr lang="en-US" altLang="zh-CN"/>
              <a:t>PDO</a:t>
            </a:r>
            <a:endParaRPr lang="en-US" altLang="zh-CN"/>
          </a:p>
          <a:p>
            <a:r>
              <a:rPr lang="zh-CN" altLang="en-US">
                <a:sym typeface="+mn-ea"/>
              </a:rPr>
              <a:t>例如需将</a:t>
            </a:r>
            <a:r>
              <a:rPr lang="en-US" altLang="zh-CN">
                <a:sym typeface="+mn-ea"/>
              </a:rPr>
              <a:t>TXPDO</a:t>
            </a:r>
            <a:r>
              <a:rPr lang="zh-CN" altLang="en-US">
                <a:sym typeface="+mn-ea"/>
              </a:rPr>
              <a:t>(index=0x1C1</a:t>
            </a:r>
            <a:r>
              <a:rPr lang="en-US" altLang="zh-CN">
                <a:sym typeface="+mn-ea"/>
              </a:rPr>
              <a:t>3</a:t>
            </a:r>
            <a:r>
              <a:rPr lang="zh-CN" altLang="en-US">
                <a:sym typeface="+mn-ea"/>
              </a:rPr>
              <a:t>，对应SM</a:t>
            </a:r>
            <a:r>
              <a:rPr lang="en-US" altLang="zh-CN">
                <a:sym typeface="+mn-ea"/>
              </a:rPr>
              <a:t>3</a:t>
            </a:r>
            <a:r>
              <a:rPr lang="zh-CN" altLang="en-US">
                <a:sym typeface="+mn-ea"/>
              </a:rPr>
              <a:t>)配置为包含</a:t>
            </a:r>
            <a:r>
              <a:rPr lang="en-US" altLang="zh-CN">
                <a:sym typeface="+mn-ea"/>
              </a:rPr>
              <a:t>PDO(index = 0x1601)</a:t>
            </a:r>
            <a:endParaRPr lang="en-US" altLang="zh-CN">
              <a:sym typeface="+mn-ea"/>
            </a:endParaRPr>
          </a:p>
          <a:p>
            <a:pPr marL="457200" indent="-457200">
              <a:buFont typeface="+mj-lt"/>
              <a:buAutoNum type="arabicPeriod"/>
            </a:pPr>
            <a:r>
              <a:rPr lang="zh-CN" altLang="en-US">
                <a:sym typeface="+mn-ea"/>
              </a:rPr>
              <a:t>SDO Download Index=1C1</a:t>
            </a:r>
            <a:r>
              <a:rPr lang="en-US" altLang="zh-CN">
                <a:sym typeface="+mn-ea"/>
              </a:rPr>
              <a:t>3</a:t>
            </a:r>
            <a:r>
              <a:rPr lang="zh-CN" altLang="en-US">
                <a:sym typeface="+mn-ea"/>
              </a:rPr>
              <a:t>,subindex = 0, value=1, 写入</a:t>
            </a:r>
            <a:r>
              <a:rPr lang="en-US" altLang="zh-CN">
                <a:sym typeface="+mn-ea"/>
              </a:rPr>
              <a:t>TXPDO</a:t>
            </a:r>
            <a:r>
              <a:rPr lang="zh-CN" altLang="en-US">
                <a:sym typeface="+mn-ea"/>
              </a:rPr>
              <a:t>包含的PDO个数；</a:t>
            </a:r>
            <a:endParaRPr lang="zh-CN" altLang="en-US">
              <a:sym typeface="+mn-ea"/>
            </a:endParaRPr>
          </a:p>
          <a:p>
            <a:pPr marL="457200" indent="-457200">
              <a:buFont typeface="+mj-lt"/>
              <a:buAutoNum type="arabicPeriod"/>
            </a:pPr>
            <a:r>
              <a:rPr lang="zh-CN" altLang="en-US">
                <a:sym typeface="+mn-ea"/>
              </a:rPr>
              <a:t>SDO Download Index=1C1</a:t>
            </a:r>
            <a:r>
              <a:rPr lang="en-US" altLang="zh-CN">
                <a:sym typeface="+mn-ea"/>
              </a:rPr>
              <a:t>3</a:t>
            </a:r>
            <a:r>
              <a:rPr lang="zh-CN" altLang="en-US">
                <a:sym typeface="+mn-ea"/>
              </a:rPr>
              <a:t>,subindex = 1, value=0x160</a:t>
            </a:r>
            <a:r>
              <a:rPr lang="en-US" altLang="zh-CN">
                <a:sym typeface="+mn-ea"/>
              </a:rPr>
              <a:t>1</a:t>
            </a:r>
            <a:r>
              <a:rPr lang="zh-CN" altLang="en-US">
                <a:sym typeface="+mn-ea"/>
              </a:rPr>
              <a:t>, 写入PDO的index；</a:t>
            </a:r>
            <a:endParaRPr lang="zh-CN" altLang="en-US">
              <a:sym typeface="+mn-ea"/>
            </a:endParaRPr>
          </a:p>
          <a:p>
            <a:endParaRPr lang="en-US" altLang="zh-CN">
              <a:sym typeface="+mn-ea"/>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SM配置</a:t>
            </a:r>
          </a:p>
        </p:txBody>
      </p:sp>
      <p:sp>
        <p:nvSpPr>
          <p:cNvPr id="3" name="内容占位符 2"/>
          <p:cNvSpPr>
            <a:spLocks noGrp="1"/>
          </p:cNvSpPr>
          <p:nvPr>
            <p:ph idx="1"/>
          </p:nvPr>
        </p:nvSpPr>
        <p:spPr>
          <a:xfrm>
            <a:off x="609600" y="1600200"/>
            <a:ext cx="11308080" cy="4526280"/>
          </a:xfrm>
        </p:spPr>
        <p:txBody>
          <a:bodyPr/>
          <a:p>
            <a:r>
              <a:t>SM2对应RXPDO(index=0x1C12)，起始Physical Start Address保持不变(0x1200)，Length设置为6(RXPDO包含一个PDO,该PDO包含所有条目数据总长为6字节)。</a:t>
            </a:r>
          </a:p>
          <a:p>
            <a:r>
              <a:rPr>
                <a:sym typeface="+mn-ea"/>
              </a:rPr>
              <a:t>SM3对应TXPDO(index=0x1C13)，起始Physical Start Address保持不变(0x1400)，Length设置为3(TXPDO包含一个PDO,该PDO包含所有条目数据总长为3字节)。</a:t>
            </a:r>
            <a:endParaRPr>
              <a:sym typeface="+mn-ea"/>
            </a:endParaRPr>
          </a:p>
          <a:p>
            <a:endParaRPr lang="en-US" altLang="zh-CN">
              <a:sym typeface="+mn-ea"/>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FMMU配置</a:t>
            </a:r>
          </a:p>
        </p:txBody>
      </p:sp>
      <p:sp>
        <p:nvSpPr>
          <p:cNvPr id="3" name="内容占位符 2"/>
          <p:cNvSpPr>
            <a:spLocks noGrp="1"/>
          </p:cNvSpPr>
          <p:nvPr>
            <p:ph idx="1"/>
          </p:nvPr>
        </p:nvSpPr>
        <p:spPr>
          <a:xfrm>
            <a:off x="609600" y="1600200"/>
            <a:ext cx="11308080" cy="4526280"/>
          </a:xfrm>
        </p:spPr>
        <p:txBody>
          <a:bodyPr/>
          <a:p>
            <a:r>
              <a:t>FMMU0(0x600)配置为逻辑地址0-&gt;物理地址0x1200(SM2物理起始地址)，长度为6,写方式。</a:t>
            </a:r>
          </a:p>
          <a:p>
            <a:r>
              <a:t>FMMU1(0x601)配置为逻辑地址3-&gt;物理地址0x1400(SM3物理起始地址)，长度为3，读方式。</a:t>
            </a:r>
          </a:p>
          <a:p>
            <a:endParaRPr lang="en-US" altLang="zh-CN">
              <a:sym typeface="+mn-ea"/>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LRW命令</a:t>
            </a:r>
          </a:p>
        </p:txBody>
      </p:sp>
      <p:sp>
        <p:nvSpPr>
          <p:cNvPr id="3" name="内容占位符 2"/>
          <p:cNvSpPr>
            <a:spLocks noGrp="1"/>
          </p:cNvSpPr>
          <p:nvPr>
            <p:ph idx="1"/>
          </p:nvPr>
        </p:nvSpPr>
        <p:spPr>
          <a:xfrm>
            <a:off x="609600" y="1600200"/>
            <a:ext cx="10729595" cy="1082675"/>
          </a:xfrm>
        </p:spPr>
        <p:txBody>
          <a:bodyPr/>
          <a:p>
            <a:r>
              <a:t>所有配置完成后，主站周期性的发送LRW命令，进行周期性数据交换。</a:t>
            </a:r>
          </a:p>
        </p:txBody>
      </p:sp>
      <p:graphicFrame>
        <p:nvGraphicFramePr>
          <p:cNvPr id="4" name="对象 -2147482622"/>
          <p:cNvGraphicFramePr/>
          <p:nvPr/>
        </p:nvGraphicFramePr>
        <p:xfrm>
          <a:off x="1944370" y="2182495"/>
          <a:ext cx="7938135" cy="4341495"/>
        </p:xfrm>
        <a:graphic>
          <a:graphicData uri="http://schemas.openxmlformats.org/presentationml/2006/ole">
            <mc:AlternateContent xmlns:mc="http://schemas.openxmlformats.org/markup-compatibility/2006">
              <mc:Choice xmlns:v="urn:schemas-microsoft-com:vml" Requires="v">
                <p:oleObj spid="_x0000_s3076" name="" r:id="rId1" imgW="12192000" imgH="6667500" progId="Visio.Drawing.11">
                  <p:embed/>
                </p:oleObj>
              </mc:Choice>
              <mc:Fallback>
                <p:oleObj name="" r:id="rId1" imgW="12192000" imgH="6667500" progId="Visio.Drawing.11">
                  <p:embed/>
                  <p:pic>
                    <p:nvPicPr>
                      <p:cNvPr id="0" name="图片 3075"/>
                      <p:cNvPicPr/>
                      <p:nvPr/>
                    </p:nvPicPr>
                    <p:blipFill>
                      <a:blip r:embed="rId2"/>
                      <a:stretch>
                        <a:fillRect/>
                      </a:stretch>
                    </p:blipFill>
                    <p:spPr>
                      <a:xfrm>
                        <a:off x="1944370" y="2182495"/>
                        <a:ext cx="7938135" cy="4341495"/>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      简介</a:t>
            </a:r>
            <a:endParaRPr lang="zh-CN" altLang="en-US"/>
          </a:p>
        </p:txBody>
      </p:sp>
      <p:sp>
        <p:nvSpPr>
          <p:cNvPr id="3" name="内容占位符 2"/>
          <p:cNvSpPr>
            <a:spLocks noGrp="1"/>
          </p:cNvSpPr>
          <p:nvPr>
            <p:ph idx="1"/>
          </p:nvPr>
        </p:nvSpPr>
        <p:spPr>
          <a:xfrm>
            <a:off x="609600" y="1869440"/>
            <a:ext cx="10972800" cy="2341880"/>
          </a:xfrm>
        </p:spPr>
        <p:txBody>
          <a:bodyPr/>
          <a:p>
            <a:r>
              <a:rPr lang="en-US" altLang="zh-CN"/>
              <a:t>Ether </a:t>
            </a:r>
            <a:r>
              <a:rPr lang="zh-CN" altLang="en-US"/>
              <a:t>以太网，</a:t>
            </a:r>
            <a:r>
              <a:rPr lang="en-US" altLang="zh-CN"/>
              <a:t>CAT控制自动化技术</a:t>
            </a:r>
            <a:r>
              <a:rPr lang="zh-CN" altLang="en-US"/>
              <a:t>（</a:t>
            </a:r>
            <a:r>
              <a:rPr lang="en-US" altLang="zh-CN"/>
              <a:t>Control Automation Technology)</a:t>
            </a:r>
            <a:endParaRPr lang="en-US" altLang="zh-CN"/>
          </a:p>
          <a:p>
            <a:r>
              <a:rPr lang="zh-CN" altLang="en-US"/>
              <a:t>最早由德国的Beckhoff公司研发的工业总线技术</a:t>
            </a:r>
            <a:endParaRPr lang="zh-CN" altLang="en-US"/>
          </a:p>
          <a:p>
            <a:r>
              <a:rPr lang="en-US" altLang="zh-CN"/>
              <a:t>2003</a:t>
            </a:r>
            <a:r>
              <a:rPr lang="zh-CN" altLang="en-US"/>
              <a:t>年被引入市场、</a:t>
            </a:r>
            <a:r>
              <a:rPr lang="en-US" altLang="zh-CN"/>
              <a:t>2007</a:t>
            </a:r>
            <a:r>
              <a:rPr lang="zh-CN" altLang="en-US"/>
              <a:t>年成为国际标准</a:t>
            </a:r>
            <a:endParaRPr lang="zh-CN" altLang="en-US"/>
          </a:p>
          <a:p>
            <a:r>
              <a:rPr lang="zh-CN" altLang="en-US"/>
              <a:t>开放的技术：允许任何人实施或使用</a:t>
            </a:r>
            <a:endParaRPr lang="zh-CN" altLang="en-US"/>
          </a:p>
        </p:txBody>
      </p:sp>
      <p:pic>
        <p:nvPicPr>
          <p:cNvPr id="5" name="图片 4"/>
          <p:cNvPicPr>
            <a:picLocks noChangeAspect="1"/>
          </p:cNvPicPr>
          <p:nvPr/>
        </p:nvPicPr>
        <p:blipFill>
          <a:blip r:embed="rId1"/>
          <a:stretch>
            <a:fillRect/>
          </a:stretch>
        </p:blipFill>
        <p:spPr>
          <a:xfrm>
            <a:off x="2834005" y="236855"/>
            <a:ext cx="3208020" cy="1219200"/>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分布式时钟DC</a:t>
            </a:r>
          </a:p>
        </p:txBody>
      </p:sp>
      <p:sp>
        <p:nvSpPr>
          <p:cNvPr id="3" name="内容占位符 2"/>
          <p:cNvSpPr>
            <a:spLocks noGrp="1"/>
          </p:cNvSpPr>
          <p:nvPr>
            <p:ph idx="1"/>
          </p:nvPr>
        </p:nvSpPr>
        <p:spPr>
          <a:xfrm>
            <a:off x="609600" y="1244600"/>
            <a:ext cx="11409680" cy="1082675"/>
          </a:xfrm>
        </p:spPr>
        <p:txBody>
          <a:bodyPr/>
          <a:p>
            <a:r>
              <a:t>精确同步对于同时动作的分布式过程而言尤为重要</a:t>
            </a:r>
          </a:p>
          <a:p>
            <a:r>
              <a:t>EtherCAT 采用分布式时钟（DC）的方式同步节点</a:t>
            </a:r>
          </a:p>
          <a:p>
            <a:r>
              <a:t>第一个具有分布时钟功能的从站设备的时间被周期性地发布给系统中的其他设备。</a:t>
            </a:r>
          </a:p>
        </p:txBody>
      </p:sp>
      <p:pic>
        <p:nvPicPr>
          <p:cNvPr id="11" name="图片 11"/>
          <p:cNvPicPr>
            <a:picLocks noChangeAspect="1"/>
          </p:cNvPicPr>
          <p:nvPr/>
        </p:nvPicPr>
        <p:blipFill>
          <a:blip r:embed="rId1"/>
          <a:stretch>
            <a:fillRect/>
          </a:stretch>
        </p:blipFill>
        <p:spPr>
          <a:xfrm>
            <a:off x="3883025" y="2828925"/>
            <a:ext cx="4425950" cy="3881755"/>
          </a:xfrm>
          <a:prstGeom prst="rect">
            <a:avLst/>
          </a:prstGeom>
          <a:noFill/>
          <a:ln w="9525">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传输时延的测量、偏移量补偿</a:t>
            </a:r>
          </a:p>
        </p:txBody>
      </p:sp>
      <p:sp>
        <p:nvSpPr>
          <p:cNvPr id="3" name="内容占位符 2"/>
          <p:cNvSpPr>
            <a:spLocks noGrp="1"/>
          </p:cNvSpPr>
          <p:nvPr>
            <p:ph idx="1"/>
          </p:nvPr>
        </p:nvSpPr>
        <p:spPr>
          <a:xfrm>
            <a:off x="609600" y="1244600"/>
            <a:ext cx="11409680" cy="3388995"/>
          </a:xfrm>
        </p:spPr>
        <p:txBody>
          <a:bodyPr/>
          <a:p>
            <a:r>
              <a:t>一般将第一个从站选定为参考时钟从站；</a:t>
            </a:r>
          </a:p>
          <a:p>
            <a:r>
              <a:t>T1为报文到达参考时钟本地时间，T4为报文返回参考时钟本地时间；</a:t>
            </a:r>
          </a:p>
          <a:p>
            <a:r>
              <a:t>T2为报文到达从站N本地时间，T3为报文返回从站N本地时间；</a:t>
            </a:r>
          </a:p>
          <a:p>
            <a:r>
              <a:t>则报文从参考时钟传输到从站N的传输时延:</a:t>
            </a:r>
          </a:p>
          <a:p/>
          <a:p>
            <a:r>
              <a:t>从站本地时钟与参考时钟的偏移量:</a:t>
            </a:r>
          </a:p>
          <a:p/>
          <a:p/>
        </p:txBody>
      </p:sp>
      <p:graphicFrame>
        <p:nvGraphicFramePr>
          <p:cNvPr id="4" name="对象 -2147482621"/>
          <p:cNvGraphicFramePr>
            <a:graphicFrameLocks noChangeAspect="1"/>
          </p:cNvGraphicFramePr>
          <p:nvPr/>
        </p:nvGraphicFramePr>
        <p:xfrm>
          <a:off x="3133090" y="2971800"/>
          <a:ext cx="5057140" cy="457200"/>
        </p:xfrm>
        <a:graphic>
          <a:graphicData uri="http://schemas.openxmlformats.org/presentationml/2006/ole">
            <mc:AlternateContent xmlns:mc="http://schemas.openxmlformats.org/markup-compatibility/2006">
              <mc:Choice xmlns:v="urn:schemas-microsoft-com:vml" Requires="v">
                <p:oleObj spid="_x0000_s3076" name="" r:id="rId1" imgW="2247900" imgH="203200" progId="Equation.KSEE3">
                  <p:embed/>
                </p:oleObj>
              </mc:Choice>
              <mc:Fallback>
                <p:oleObj name="" r:id="rId1" imgW="2247900" imgH="203200" progId="Equation.KSEE3">
                  <p:embed/>
                  <p:pic>
                    <p:nvPicPr>
                      <p:cNvPr id="0" name="图片 3075"/>
                      <p:cNvPicPr/>
                      <p:nvPr/>
                    </p:nvPicPr>
                    <p:blipFill>
                      <a:blip r:embed="rId2"/>
                      <a:stretch>
                        <a:fillRect/>
                      </a:stretch>
                    </p:blipFill>
                    <p:spPr>
                      <a:xfrm>
                        <a:off x="3133090" y="2971800"/>
                        <a:ext cx="5057140" cy="457200"/>
                      </a:xfrm>
                      <a:prstGeom prst="rect">
                        <a:avLst/>
                      </a:prstGeom>
                      <a:noFill/>
                      <a:ln w="38100">
                        <a:noFill/>
                        <a:miter/>
                      </a:ln>
                    </p:spPr>
                  </p:pic>
                </p:oleObj>
              </mc:Fallback>
            </mc:AlternateContent>
          </a:graphicData>
        </a:graphic>
      </p:graphicFrame>
      <p:graphicFrame>
        <p:nvGraphicFramePr>
          <p:cNvPr id="5" name="对象 -2147482620"/>
          <p:cNvGraphicFramePr>
            <a:graphicFrameLocks noChangeAspect="1"/>
          </p:cNvGraphicFramePr>
          <p:nvPr/>
        </p:nvGraphicFramePr>
        <p:xfrm>
          <a:off x="3133090" y="3815080"/>
          <a:ext cx="4886960" cy="542925"/>
        </p:xfrm>
        <a:graphic>
          <a:graphicData uri="http://schemas.openxmlformats.org/presentationml/2006/ole">
            <mc:AlternateContent xmlns:mc="http://schemas.openxmlformats.org/markup-compatibility/2006">
              <mc:Choice xmlns:v="urn:schemas-microsoft-com:vml" Requires="v">
                <p:oleObj spid="_x0000_s6" name="" r:id="rId3" imgW="1828800" imgH="203200" progId="Equation.KSEE3">
                  <p:embed/>
                </p:oleObj>
              </mc:Choice>
              <mc:Fallback>
                <p:oleObj name="" r:id="rId3" imgW="1828800" imgH="203200" progId="Equation.KSEE3">
                  <p:embed/>
                  <p:pic>
                    <p:nvPicPr>
                      <p:cNvPr id="0" name="图片 3"/>
                      <p:cNvPicPr/>
                      <p:nvPr/>
                    </p:nvPicPr>
                    <p:blipFill>
                      <a:blip r:embed="rId4"/>
                      <a:stretch>
                        <a:fillRect/>
                      </a:stretch>
                    </p:blipFill>
                    <p:spPr>
                      <a:xfrm>
                        <a:off x="3133090" y="3815080"/>
                        <a:ext cx="4886960" cy="542925"/>
                      </a:xfrm>
                      <a:prstGeom prst="rect">
                        <a:avLst/>
                      </a:prstGeom>
                      <a:noFill/>
                      <a:ln w="38100">
                        <a:noFill/>
                        <a:miter/>
                      </a:ln>
                    </p:spPr>
                  </p:pic>
                </p:oleObj>
              </mc:Fallback>
            </mc:AlternateContent>
          </a:graphicData>
        </a:graphic>
      </p:graphicFrame>
      <p:pic>
        <p:nvPicPr>
          <p:cNvPr id="12" name="图片 13"/>
          <p:cNvPicPr>
            <a:picLocks noChangeAspect="1"/>
          </p:cNvPicPr>
          <p:nvPr/>
        </p:nvPicPr>
        <p:blipFill>
          <a:blip r:embed="rId5"/>
          <a:stretch>
            <a:fillRect/>
          </a:stretch>
        </p:blipFill>
        <p:spPr>
          <a:xfrm>
            <a:off x="1382395" y="4440555"/>
            <a:ext cx="9558655" cy="2270760"/>
          </a:xfrm>
          <a:prstGeom prst="rect">
            <a:avLst/>
          </a:prstGeom>
          <a:noFill/>
          <a:ln w="9525">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实际流程</a:t>
            </a:r>
            <a:endParaRPr lang="zh-CN"/>
          </a:p>
        </p:txBody>
      </p:sp>
      <p:graphicFrame>
        <p:nvGraphicFramePr>
          <p:cNvPr id="3" name="对象 -2147482619"/>
          <p:cNvGraphicFramePr/>
          <p:nvPr/>
        </p:nvGraphicFramePr>
        <p:xfrm>
          <a:off x="8435975" y="1101090"/>
          <a:ext cx="3284855" cy="5440045"/>
        </p:xfrm>
        <a:graphic>
          <a:graphicData uri="http://schemas.openxmlformats.org/presentationml/2006/ole">
            <mc:AlternateContent xmlns:mc="http://schemas.openxmlformats.org/markup-compatibility/2006">
              <mc:Choice xmlns:v="urn:schemas-microsoft-com:vml" Requires="v">
                <p:oleObj spid="_x0000_s7" name="" r:id="rId1" imgW="4686300" imgH="7759700" progId="Visio.Drawing.11">
                  <p:embed/>
                </p:oleObj>
              </mc:Choice>
              <mc:Fallback>
                <p:oleObj name="" r:id="rId1" imgW="4686300" imgH="7759700" progId="Visio.Drawing.11">
                  <p:embed/>
                  <p:pic>
                    <p:nvPicPr>
                      <p:cNvPr id="0" name="图片 6"/>
                      <p:cNvPicPr/>
                      <p:nvPr/>
                    </p:nvPicPr>
                    <p:blipFill>
                      <a:blip r:embed="rId2"/>
                      <a:stretch>
                        <a:fillRect/>
                      </a:stretch>
                    </p:blipFill>
                    <p:spPr>
                      <a:xfrm>
                        <a:off x="8435975" y="1101090"/>
                        <a:ext cx="3284855" cy="5440045"/>
                      </a:xfrm>
                      <a:prstGeom prst="rect">
                        <a:avLst/>
                      </a:prstGeom>
                      <a:noFill/>
                      <a:ln w="38100">
                        <a:noFill/>
                        <a:miter/>
                      </a:ln>
                    </p:spPr>
                  </p:pic>
                </p:oleObj>
              </mc:Fallback>
            </mc:AlternateContent>
          </a:graphicData>
        </a:graphic>
      </p:graphicFrame>
      <p:graphicFrame>
        <p:nvGraphicFramePr>
          <p:cNvPr id="8" name="表格 7"/>
          <p:cNvGraphicFramePr/>
          <p:nvPr/>
        </p:nvGraphicFramePr>
        <p:xfrm>
          <a:off x="1303020" y="1729740"/>
          <a:ext cx="6964680" cy="2316480"/>
        </p:xfrm>
        <a:graphic>
          <a:graphicData uri="http://schemas.openxmlformats.org/drawingml/2006/table">
            <a:tbl>
              <a:tblPr firstRow="1" bandRow="1">
                <a:tableStyleId>{5C22544A-7EE6-4342-B048-85BDC9FD1C3A}</a:tableStyleId>
              </a:tblPr>
              <a:tblGrid>
                <a:gridCol w="1437005"/>
                <a:gridCol w="2258695"/>
                <a:gridCol w="3268980"/>
              </a:tblGrid>
              <a:tr h="381000">
                <a:tc>
                  <a:txBody>
                    <a:bodyPr/>
                    <a:p>
                      <a:pPr>
                        <a:buNone/>
                      </a:pPr>
                      <a:r>
                        <a:rPr lang="zh-CN" altLang="en-US"/>
                        <a:t>寄存器地址</a:t>
                      </a:r>
                      <a:endParaRPr lang="zh-CN" altLang="en-US"/>
                    </a:p>
                  </a:txBody>
                  <a:tcPr/>
                </a:tc>
                <a:tc>
                  <a:txBody>
                    <a:bodyPr/>
                    <a:p>
                      <a:pPr>
                        <a:buNone/>
                      </a:pPr>
                      <a:r>
                        <a:rPr lang="zh-CN" altLang="en-US"/>
                        <a:t>名称</a:t>
                      </a:r>
                      <a:endParaRPr lang="zh-CN" altLang="en-US"/>
                    </a:p>
                  </a:txBody>
                  <a:tcPr/>
                </a:tc>
                <a:tc>
                  <a:txBody>
                    <a:bodyPr/>
                    <a:p>
                      <a:pPr>
                        <a:buNone/>
                      </a:pPr>
                      <a:r>
                        <a:rPr lang="zh-CN" altLang="en-US"/>
                        <a:t>描述</a:t>
                      </a:r>
                      <a:endParaRPr lang="zh-CN" altLang="en-US"/>
                    </a:p>
                  </a:txBody>
                  <a:tcPr/>
                </a:tc>
              </a:tr>
              <a:tr h="381000">
                <a:tc>
                  <a:txBody>
                    <a:bodyPr/>
                    <a:p>
                      <a:pPr>
                        <a:buNone/>
                      </a:pPr>
                      <a:r>
                        <a:rPr lang="zh-CN" altLang="en-US"/>
                        <a:t>0x0900:</a:t>
                      </a:r>
                      <a:endParaRPr lang="zh-CN" altLang="en-US"/>
                    </a:p>
                    <a:p>
                      <a:pPr>
                        <a:buNone/>
                      </a:pPr>
                      <a:r>
                        <a:rPr lang="zh-CN" altLang="en-US"/>
                        <a:t>0x090F</a:t>
                      </a:r>
                      <a:endParaRPr lang="zh-CN" altLang="en-US"/>
                    </a:p>
                  </a:txBody>
                  <a:tcPr/>
                </a:tc>
                <a:tc>
                  <a:txBody>
                    <a:bodyPr/>
                    <a:p>
                      <a:pPr>
                        <a:buNone/>
                      </a:pPr>
                      <a:r>
                        <a:rPr lang="zh-CN" altLang="en-US"/>
                        <a:t>Receive Time Port n</a:t>
                      </a:r>
                      <a:endParaRPr lang="zh-CN" altLang="en-US"/>
                    </a:p>
                  </a:txBody>
                  <a:tcPr/>
                </a:tc>
                <a:tc>
                  <a:txBody>
                    <a:bodyPr/>
                    <a:p>
                      <a:pPr>
                        <a:buNone/>
                      </a:pPr>
                      <a:r>
                        <a:rPr lang="zh-CN" altLang="en-US"/>
                        <a:t>Local time when receiving frame on Port n</a:t>
                      </a:r>
                      <a:endParaRPr lang="zh-CN" altLang="en-US"/>
                    </a:p>
                  </a:txBody>
                  <a:tcPr/>
                </a:tc>
              </a:tr>
              <a:tr h="381000">
                <a:tc>
                  <a:txBody>
                    <a:bodyPr/>
                    <a:p>
                      <a:pPr>
                        <a:buNone/>
                      </a:pPr>
                      <a:r>
                        <a:rPr lang="zh-CN" altLang="en-US"/>
                        <a:t>0x0920:</a:t>
                      </a:r>
                      <a:endParaRPr lang="zh-CN" altLang="en-US"/>
                    </a:p>
                    <a:p>
                      <a:pPr>
                        <a:buNone/>
                      </a:pPr>
                      <a:r>
                        <a:rPr lang="zh-CN" altLang="en-US"/>
                        <a:t>0x0927</a:t>
                      </a:r>
                      <a:endParaRPr lang="zh-CN" altLang="en-US"/>
                    </a:p>
                  </a:txBody>
                  <a:tcPr/>
                </a:tc>
                <a:tc>
                  <a:txBody>
                    <a:bodyPr/>
                    <a:p>
                      <a:pPr>
                        <a:buNone/>
                      </a:pPr>
                      <a:r>
                        <a:rPr lang="zh-CN" altLang="en-US"/>
                        <a:t>System Time Offset</a:t>
                      </a:r>
                      <a:endParaRPr lang="zh-CN" altLang="en-US"/>
                    </a:p>
                  </a:txBody>
                  <a:tcPr/>
                </a:tc>
                <a:tc>
                  <a:txBody>
                    <a:bodyPr/>
                    <a:p>
                      <a:pPr>
                        <a:buNone/>
                      </a:pPr>
                      <a:r>
                        <a:rPr lang="zh-CN" altLang="en-US"/>
                        <a:t>Time difference between System Time and</a:t>
                      </a:r>
                      <a:endParaRPr lang="zh-CN" altLang="en-US"/>
                    </a:p>
                    <a:p>
                      <a:pPr>
                        <a:buNone/>
                      </a:pPr>
                      <a:r>
                        <a:rPr lang="zh-CN" altLang="en-US"/>
                        <a:t>local time</a:t>
                      </a:r>
                      <a:endParaRPr lang="zh-CN" altLang="en-US"/>
                    </a:p>
                  </a:txBody>
                  <a:tcPr/>
                </a:tc>
              </a:tr>
              <a:tr h="381000">
                <a:tc>
                  <a:txBody>
                    <a:bodyPr/>
                    <a:p>
                      <a:pPr>
                        <a:buNone/>
                      </a:pPr>
                      <a:r>
                        <a:rPr lang="zh-CN" altLang="en-US"/>
                        <a:t>0x0928:</a:t>
                      </a:r>
                      <a:endParaRPr lang="zh-CN" altLang="en-US"/>
                    </a:p>
                    <a:p>
                      <a:pPr>
                        <a:buNone/>
                      </a:pPr>
                      <a:r>
                        <a:rPr lang="zh-CN" altLang="en-US"/>
                        <a:t>0x092B</a:t>
                      </a:r>
                      <a:endParaRPr lang="zh-CN" altLang="en-US"/>
                    </a:p>
                  </a:txBody>
                  <a:tcPr/>
                </a:tc>
                <a:tc>
                  <a:txBody>
                    <a:bodyPr/>
                    <a:p>
                      <a:pPr>
                        <a:buNone/>
                      </a:pPr>
                      <a:r>
                        <a:rPr lang="zh-CN" altLang="en-US"/>
                        <a:t>System Time Delay</a:t>
                      </a:r>
                      <a:endParaRPr lang="zh-CN" altLang="en-US"/>
                    </a:p>
                  </a:txBody>
                  <a:tcPr/>
                </a:tc>
                <a:tc>
                  <a:txBody>
                    <a:bodyPr/>
                    <a:p>
                      <a:pPr>
                        <a:buNone/>
                      </a:pPr>
                      <a:r>
                        <a:rPr lang="zh-CN" altLang="en-US"/>
                        <a:t>Delay between Reference Clock and the</a:t>
                      </a:r>
                      <a:endParaRPr lang="zh-CN" altLang="en-US"/>
                    </a:p>
                    <a:p>
                      <a:pPr>
                        <a:buNone/>
                      </a:pPr>
                      <a:r>
                        <a:rPr lang="zh-CN" altLang="en-US"/>
                        <a:t>ESC</a:t>
                      </a:r>
                      <a:endParaRPr lang="zh-CN" altLang="en-US"/>
                    </a:p>
                  </a:txBody>
                  <a:tcPr/>
                </a:tc>
              </a:tr>
            </a:tbl>
          </a:graphicData>
        </a:graphic>
      </p:graphicFrame>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漂移补偿</a:t>
            </a:r>
          </a:p>
        </p:txBody>
      </p:sp>
      <p:sp>
        <p:nvSpPr>
          <p:cNvPr id="3" name="内容占位符 2"/>
          <p:cNvSpPr>
            <a:spLocks noGrp="1"/>
          </p:cNvSpPr>
          <p:nvPr>
            <p:ph idx="1"/>
          </p:nvPr>
        </p:nvSpPr>
        <p:spPr>
          <a:xfrm>
            <a:off x="609600" y="1244600"/>
            <a:ext cx="11409680" cy="3388995"/>
          </a:xfrm>
        </p:spPr>
        <p:txBody>
          <a:bodyPr/>
          <a:p>
            <a:r>
              <a:t>每个时钟由于石英晶振的差异，长时间运行会导致时钟差异。定期进行漂移补偿能够有效降低影响。</a:t>
            </a:r>
          </a:p>
          <a:p>
            <a:r>
              <a:t>系统时间差定义为：</a:t>
            </a:r>
          </a:p>
          <a:p/>
          <a:p>
            <a:r>
              <a:t>        代表从站本地时钟比系统时钟快运行快，从站需要拨慢；</a:t>
            </a:r>
          </a:p>
          <a:p>
            <a:r>
              <a:t>        代表从站本地时钟比系统时钟快运行快，从站需要拨快；</a:t>
            </a:r>
          </a:p>
        </p:txBody>
      </p:sp>
      <p:graphicFrame>
        <p:nvGraphicFramePr>
          <p:cNvPr id="4" name="对象 -2147482618"/>
          <p:cNvGraphicFramePr>
            <a:graphicFrameLocks noChangeAspect="1"/>
          </p:cNvGraphicFramePr>
          <p:nvPr/>
        </p:nvGraphicFramePr>
        <p:xfrm>
          <a:off x="3902710" y="2176780"/>
          <a:ext cx="3526790" cy="794385"/>
        </p:xfrm>
        <a:graphic>
          <a:graphicData uri="http://schemas.openxmlformats.org/presentationml/2006/ole">
            <mc:AlternateContent xmlns:mc="http://schemas.openxmlformats.org/markup-compatibility/2006">
              <mc:Choice xmlns:v="urn:schemas-microsoft-com:vml" Requires="v">
                <p:oleObj spid="_x0000_s7" name="" r:id="rId1" imgW="1917065" imgH="431800" progId="Equation.KSEE3">
                  <p:embed/>
                </p:oleObj>
              </mc:Choice>
              <mc:Fallback>
                <p:oleObj name="" r:id="rId1" imgW="1917065" imgH="431800" progId="Equation.KSEE3">
                  <p:embed/>
                  <p:pic>
                    <p:nvPicPr>
                      <p:cNvPr id="0" name="图片 6"/>
                      <p:cNvPicPr/>
                      <p:nvPr/>
                    </p:nvPicPr>
                    <p:blipFill>
                      <a:blip r:embed="rId2"/>
                      <a:stretch>
                        <a:fillRect/>
                      </a:stretch>
                    </p:blipFill>
                    <p:spPr>
                      <a:xfrm>
                        <a:off x="3902710" y="2176780"/>
                        <a:ext cx="3526790" cy="794385"/>
                      </a:xfrm>
                      <a:prstGeom prst="rect">
                        <a:avLst/>
                      </a:prstGeom>
                      <a:noFill/>
                      <a:ln w="38100">
                        <a:noFill/>
                        <a:miter/>
                      </a:ln>
                    </p:spPr>
                  </p:pic>
                </p:oleObj>
              </mc:Fallback>
            </mc:AlternateContent>
          </a:graphicData>
        </a:graphic>
      </p:graphicFrame>
      <p:graphicFrame>
        <p:nvGraphicFramePr>
          <p:cNvPr id="5" name="对象 -2147482617"/>
          <p:cNvGraphicFramePr>
            <a:graphicFrameLocks noChangeAspect="1"/>
          </p:cNvGraphicFramePr>
          <p:nvPr/>
        </p:nvGraphicFramePr>
        <p:xfrm>
          <a:off x="876935" y="2971165"/>
          <a:ext cx="840740" cy="355600"/>
        </p:xfrm>
        <a:graphic>
          <a:graphicData uri="http://schemas.openxmlformats.org/presentationml/2006/ole">
            <mc:AlternateContent xmlns:mc="http://schemas.openxmlformats.org/markup-compatibility/2006">
              <mc:Choice xmlns:v="urn:schemas-microsoft-com:vml" Requires="v">
                <p:oleObj spid="_x0000_s8" name="" r:id="rId3" imgW="419100" imgH="177165" progId="Equation.KSEE3">
                  <p:embed/>
                </p:oleObj>
              </mc:Choice>
              <mc:Fallback>
                <p:oleObj name="" r:id="rId3" imgW="419100" imgH="177165" progId="Equation.KSEE3">
                  <p:embed/>
                  <p:pic>
                    <p:nvPicPr>
                      <p:cNvPr id="0" name="图片 7"/>
                      <p:cNvPicPr/>
                      <p:nvPr/>
                    </p:nvPicPr>
                    <p:blipFill>
                      <a:blip r:embed="rId4"/>
                      <a:stretch>
                        <a:fillRect/>
                      </a:stretch>
                    </p:blipFill>
                    <p:spPr>
                      <a:xfrm>
                        <a:off x="876935" y="2971165"/>
                        <a:ext cx="840740" cy="355600"/>
                      </a:xfrm>
                      <a:prstGeom prst="rect">
                        <a:avLst/>
                      </a:prstGeom>
                      <a:noFill/>
                      <a:ln w="38100">
                        <a:noFill/>
                        <a:miter/>
                      </a:ln>
                    </p:spPr>
                  </p:pic>
                </p:oleObj>
              </mc:Fallback>
            </mc:AlternateContent>
          </a:graphicData>
        </a:graphic>
      </p:graphicFrame>
      <p:graphicFrame>
        <p:nvGraphicFramePr>
          <p:cNvPr id="6" name="对象 -2147482616"/>
          <p:cNvGraphicFramePr>
            <a:graphicFrameLocks noChangeAspect="1"/>
          </p:cNvGraphicFramePr>
          <p:nvPr/>
        </p:nvGraphicFramePr>
        <p:xfrm>
          <a:off x="810895" y="3392805"/>
          <a:ext cx="906780" cy="383540"/>
        </p:xfrm>
        <a:graphic>
          <a:graphicData uri="http://schemas.openxmlformats.org/presentationml/2006/ole">
            <mc:AlternateContent xmlns:mc="http://schemas.openxmlformats.org/markup-compatibility/2006">
              <mc:Choice xmlns:v="urn:schemas-microsoft-com:vml" Requires="v">
                <p:oleObj spid="_x0000_s11" name="" r:id="rId5" imgW="419100" imgH="177165" progId="Equation.KSEE3">
                  <p:embed/>
                </p:oleObj>
              </mc:Choice>
              <mc:Fallback>
                <p:oleObj name="" r:id="rId5" imgW="419100" imgH="177165" progId="Equation.KSEE3">
                  <p:embed/>
                  <p:pic>
                    <p:nvPicPr>
                      <p:cNvPr id="0" name="图片 10"/>
                      <p:cNvPicPr/>
                      <p:nvPr/>
                    </p:nvPicPr>
                    <p:blipFill>
                      <a:blip r:embed="rId6"/>
                      <a:stretch>
                        <a:fillRect/>
                      </a:stretch>
                    </p:blipFill>
                    <p:spPr>
                      <a:xfrm>
                        <a:off x="810895" y="3392805"/>
                        <a:ext cx="906780" cy="383540"/>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t>实际流程</a:t>
            </a:r>
            <a:endParaRPr lang="zh-CN"/>
          </a:p>
        </p:txBody>
      </p:sp>
      <p:graphicFrame>
        <p:nvGraphicFramePr>
          <p:cNvPr id="8" name="表格 7"/>
          <p:cNvGraphicFramePr/>
          <p:nvPr/>
        </p:nvGraphicFramePr>
        <p:xfrm>
          <a:off x="1040130" y="2160905"/>
          <a:ext cx="6964680" cy="3505200"/>
        </p:xfrm>
        <a:graphic>
          <a:graphicData uri="http://schemas.openxmlformats.org/drawingml/2006/table">
            <a:tbl>
              <a:tblPr firstRow="1" bandRow="1">
                <a:tableStyleId>{5C22544A-7EE6-4342-B048-85BDC9FD1C3A}</a:tableStyleId>
              </a:tblPr>
              <a:tblGrid>
                <a:gridCol w="1437005"/>
                <a:gridCol w="1705610"/>
                <a:gridCol w="3822065"/>
              </a:tblGrid>
              <a:tr h="381000">
                <a:tc>
                  <a:txBody>
                    <a:bodyPr/>
                    <a:p>
                      <a:pPr>
                        <a:buNone/>
                      </a:pPr>
                      <a:r>
                        <a:rPr lang="zh-CN" altLang="en-US"/>
                        <a:t>寄存器地址</a:t>
                      </a:r>
                      <a:endParaRPr lang="zh-CN" altLang="en-US"/>
                    </a:p>
                  </a:txBody>
                  <a:tcPr/>
                </a:tc>
                <a:tc>
                  <a:txBody>
                    <a:bodyPr/>
                    <a:p>
                      <a:pPr>
                        <a:buNone/>
                      </a:pPr>
                      <a:r>
                        <a:rPr lang="zh-CN" altLang="en-US"/>
                        <a:t>名称</a:t>
                      </a:r>
                      <a:endParaRPr lang="zh-CN" altLang="en-US"/>
                    </a:p>
                  </a:txBody>
                  <a:tcPr/>
                </a:tc>
                <a:tc>
                  <a:txBody>
                    <a:bodyPr/>
                    <a:p>
                      <a:pPr>
                        <a:buNone/>
                      </a:pPr>
                      <a:r>
                        <a:rPr lang="zh-CN" altLang="en-US"/>
                        <a:t>描述</a:t>
                      </a:r>
                      <a:endParaRPr lang="zh-CN" altLang="en-US"/>
                    </a:p>
                  </a:txBody>
                  <a:tcPr/>
                </a:tc>
              </a:tr>
              <a:tr h="381000">
                <a:tc>
                  <a:txBody>
                    <a:bodyPr/>
                    <a:p>
                      <a:pPr>
                        <a:buNone/>
                      </a:pPr>
                      <a:r>
                        <a:rPr lang="zh-CN" altLang="en-US"/>
                        <a:t>0x0910:</a:t>
                      </a:r>
                      <a:endParaRPr lang="zh-CN" altLang="en-US"/>
                    </a:p>
                    <a:p>
                      <a:pPr>
                        <a:buNone/>
                      </a:pPr>
                      <a:r>
                        <a:rPr lang="zh-CN" altLang="en-US"/>
                        <a:t>0x0917</a:t>
                      </a:r>
                      <a:endParaRPr lang="zh-CN" altLang="en-US"/>
                    </a:p>
                  </a:txBody>
                  <a:tcPr/>
                </a:tc>
                <a:tc>
                  <a:txBody>
                    <a:bodyPr/>
                    <a:p>
                      <a:pPr>
                        <a:buNone/>
                      </a:pPr>
                      <a:r>
                        <a:rPr lang="zh-CN" altLang="en-US"/>
                        <a:t>System Time</a:t>
                      </a:r>
                      <a:endParaRPr lang="zh-CN" altLang="en-US"/>
                    </a:p>
                  </a:txBody>
                  <a:tcPr/>
                </a:tc>
                <a:tc>
                  <a:txBody>
                    <a:bodyPr/>
                    <a:p>
                      <a:pPr>
                        <a:buNone/>
                      </a:pPr>
                      <a:r>
                        <a:rPr lang="zh-CN" altLang="en-US"/>
                        <a:t>Local copy of System Time</a:t>
                      </a:r>
                      <a:endParaRPr lang="zh-CN" altLang="en-US"/>
                    </a:p>
                  </a:txBody>
                  <a:tcPr/>
                </a:tc>
              </a:tr>
              <a:tr h="381000">
                <a:tc>
                  <a:txBody>
                    <a:bodyPr/>
                    <a:p>
                      <a:pPr>
                        <a:buNone/>
                      </a:pPr>
                      <a:r>
                        <a:rPr lang="zh-CN" altLang="en-US"/>
                        <a:t>0x092C:</a:t>
                      </a:r>
                      <a:endParaRPr lang="zh-CN" altLang="en-US"/>
                    </a:p>
                    <a:p>
                      <a:pPr>
                        <a:buNone/>
                      </a:pPr>
                      <a:r>
                        <a:rPr lang="zh-CN" altLang="en-US"/>
                        <a:t>0x092F</a:t>
                      </a:r>
                      <a:endParaRPr lang="zh-CN" altLang="en-US"/>
                    </a:p>
                  </a:txBody>
                  <a:tcPr/>
                </a:tc>
                <a:tc>
                  <a:txBody>
                    <a:bodyPr/>
                    <a:p>
                      <a:pPr>
                        <a:buNone/>
                      </a:pPr>
                      <a:r>
                        <a:rPr lang="zh-CN" altLang="en-US"/>
                        <a:t>System Time Difference</a:t>
                      </a:r>
                      <a:endParaRPr lang="zh-CN" altLang="en-US"/>
                    </a:p>
                  </a:txBody>
                  <a:tcPr/>
                </a:tc>
                <a:tc>
                  <a:txBody>
                    <a:bodyPr/>
                    <a:p>
                      <a:pPr>
                        <a:buNone/>
                      </a:pPr>
                      <a:r>
                        <a:rPr lang="zh-CN" altLang="en-US"/>
                        <a:t>Mean difference between local copy of System Time and received System Time values</a:t>
                      </a:r>
                      <a:endParaRPr lang="zh-CN" altLang="en-US"/>
                    </a:p>
                  </a:txBody>
                  <a:tcPr/>
                </a:tc>
              </a:tr>
            </a:tbl>
          </a:graphicData>
        </a:graphic>
      </p:graphicFrame>
      <p:graphicFrame>
        <p:nvGraphicFramePr>
          <p:cNvPr id="6" name="对象 5"/>
          <p:cNvGraphicFramePr/>
          <p:nvPr/>
        </p:nvGraphicFramePr>
        <p:xfrm>
          <a:off x="8528685" y="103505"/>
          <a:ext cx="2320925" cy="6650355"/>
        </p:xfrm>
        <a:graphic>
          <a:graphicData uri="http://schemas.openxmlformats.org/presentationml/2006/ole">
            <mc:AlternateContent xmlns:mc="http://schemas.openxmlformats.org/markup-compatibility/2006">
              <mc:Choice xmlns:v="urn:schemas-microsoft-com:vml" Requires="v">
                <p:oleObj spid="_x0000_s9" name="" r:id="rId1" imgW="4127500" imgH="11709400" progId="Visio.Drawing.11">
                  <p:embed/>
                </p:oleObj>
              </mc:Choice>
              <mc:Fallback>
                <p:oleObj name="" r:id="rId1" imgW="4127500" imgH="11709400" progId="Visio.Drawing.11">
                  <p:embed/>
                  <p:pic>
                    <p:nvPicPr>
                      <p:cNvPr id="0" name="图片 8"/>
                      <p:cNvPicPr/>
                      <p:nvPr/>
                    </p:nvPicPr>
                    <p:blipFill>
                      <a:blip r:embed="rId2"/>
                      <a:stretch>
                        <a:fillRect/>
                      </a:stretch>
                    </p:blipFill>
                    <p:spPr>
                      <a:xfrm>
                        <a:off x="8528685" y="103505"/>
                        <a:ext cx="2320925" cy="6650355"/>
                      </a:xfrm>
                      <a:prstGeom prst="rect">
                        <a:avLst/>
                      </a:prstGeom>
                    </p:spPr>
                  </p:pic>
                </p:oleObj>
              </mc:Fallback>
            </mc:AlternateContent>
          </a:graphicData>
        </a:graphic>
      </p:graphicFrame>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同步方式</a:t>
            </a:r>
          </a:p>
        </p:txBody>
      </p:sp>
      <p:sp>
        <p:nvSpPr>
          <p:cNvPr id="3" name="内容占位符 2"/>
          <p:cNvSpPr>
            <a:spLocks noGrp="1"/>
          </p:cNvSpPr>
          <p:nvPr>
            <p:ph idx="1"/>
          </p:nvPr>
        </p:nvSpPr>
        <p:spPr>
          <a:xfrm>
            <a:off x="609600" y="1244600"/>
            <a:ext cx="11409680" cy="3388995"/>
          </a:xfrm>
        </p:spPr>
        <p:txBody>
          <a:bodyPr/>
          <a:p>
            <a:r>
              <a:t>关 于 从 站 应 用 相 对 主 站 循 环 的 时 间 关 系 ， EtherCAT 定 义 了 3 种 主 要 的 同 步 模 式：</a:t>
            </a:r>
          </a:p>
          <a:p>
            <a:pPr>
              <a:buFont typeface="Wingdings" panose="05000000000000000000" charset="0"/>
              <a:buChar char="Ø"/>
            </a:pPr>
            <a:r>
              <a:t>Free Run (非同步): 从站的过程数据处理，由内部事件触发，与主站循环无关</a:t>
            </a:r>
          </a:p>
          <a:p>
            <a:pPr>
              <a:buFont typeface="Wingdings" panose="05000000000000000000" charset="0"/>
              <a:buChar char="Ø"/>
            </a:pPr>
            <a:r>
              <a:t>SM-Synchronous: 从站的过程数据处理，由接收到携带过程数据的周期性数据帧时所产生的硬件中断触发。</a:t>
            </a:r>
          </a:p>
          <a:p>
            <a:pPr>
              <a:buFont typeface="Wingdings" panose="05000000000000000000" charset="0"/>
              <a:buChar char="Ø"/>
            </a:pPr>
            <a:r>
              <a:t>DC-Synchronous: 从站的过程数据处理，由基于分布时钟和系统时间的硬件中断触发。</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Free Run</a:t>
            </a:r>
          </a:p>
        </p:txBody>
      </p:sp>
      <p:sp>
        <p:nvSpPr>
          <p:cNvPr id="3" name="内容占位符 2"/>
          <p:cNvSpPr>
            <a:spLocks noGrp="1"/>
          </p:cNvSpPr>
          <p:nvPr>
            <p:ph idx="1"/>
          </p:nvPr>
        </p:nvSpPr>
        <p:spPr>
          <a:xfrm>
            <a:off x="609600" y="1244600"/>
            <a:ext cx="11409680" cy="1929765"/>
          </a:xfrm>
        </p:spPr>
        <p:txBody>
          <a:bodyPr/>
          <a:p>
            <a:r>
              <a:t>从站的过程数据处理，由内部事件触发:</a:t>
            </a:r>
          </a:p>
          <a:p>
            <a:pPr>
              <a:buFont typeface="Wingdings" panose="05000000000000000000" charset="0"/>
              <a:buChar char="Ø"/>
            </a:pPr>
            <a:r>
              <a:t>不用定义周期性数据帧与从站本地应用程序之间的时间关系</a:t>
            </a:r>
          </a:p>
          <a:p>
            <a:pPr>
              <a:buFont typeface="Wingdings" panose="05000000000000000000" charset="0"/>
              <a:buChar char="Ø"/>
            </a:pPr>
            <a:r>
              <a:t>各个“Free Run” 模式的从站之间，其时间偏移量不固定</a:t>
            </a:r>
          </a:p>
          <a:p>
            <a:pPr>
              <a:buFont typeface="Wingdings" panose="05000000000000000000" charset="0"/>
              <a:buChar char="Ø"/>
            </a:pPr>
            <a:r>
              <a:t>适用于处理信号变化缓慢的 I/O 设备 (比如温度信号 …)</a:t>
            </a:r>
          </a:p>
        </p:txBody>
      </p:sp>
      <p:pic>
        <p:nvPicPr>
          <p:cNvPr id="8" name="图片 13"/>
          <p:cNvPicPr>
            <a:picLocks noChangeAspect="1"/>
          </p:cNvPicPr>
          <p:nvPr/>
        </p:nvPicPr>
        <p:blipFill>
          <a:blip r:embed="rId1"/>
          <a:stretch>
            <a:fillRect/>
          </a:stretch>
        </p:blipFill>
        <p:spPr>
          <a:xfrm>
            <a:off x="116840" y="3530600"/>
            <a:ext cx="6240780" cy="2591435"/>
          </a:xfrm>
          <a:prstGeom prst="rect">
            <a:avLst/>
          </a:prstGeom>
          <a:noFill/>
          <a:ln w="9525">
            <a:noFill/>
          </a:ln>
        </p:spPr>
      </p:pic>
      <p:pic>
        <p:nvPicPr>
          <p:cNvPr id="9" name="图片 14"/>
          <p:cNvPicPr>
            <a:picLocks noChangeAspect="1"/>
          </p:cNvPicPr>
          <p:nvPr/>
        </p:nvPicPr>
        <p:blipFill>
          <a:blip r:embed="rId2"/>
          <a:stretch>
            <a:fillRect/>
          </a:stretch>
        </p:blipFill>
        <p:spPr>
          <a:xfrm>
            <a:off x="6599555" y="3291205"/>
            <a:ext cx="5387975" cy="3275330"/>
          </a:xfrm>
          <a:prstGeom prst="rect">
            <a:avLst/>
          </a:prstGeom>
          <a:noFill/>
          <a:ln w="9525">
            <a:noFill/>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DC同步</a:t>
            </a:r>
          </a:p>
        </p:txBody>
      </p:sp>
      <p:sp>
        <p:nvSpPr>
          <p:cNvPr id="3" name="内容占位符 2"/>
          <p:cNvSpPr>
            <a:spLocks noGrp="1"/>
          </p:cNvSpPr>
          <p:nvPr>
            <p:ph idx="1"/>
          </p:nvPr>
        </p:nvSpPr>
        <p:spPr>
          <a:xfrm>
            <a:off x="609600" y="1244600"/>
            <a:ext cx="11409680" cy="1929765"/>
          </a:xfrm>
        </p:spPr>
        <p:txBody>
          <a:bodyPr/>
          <a:p>
            <a:r>
              <a:t>DC-Synchronous. 从站过程数据的处理，由从站中基于DC系统时间产生的硬件同步事件（SYNC Event）触发。</a:t>
            </a:r>
          </a:p>
          <a:p>
            <a:pPr>
              <a:buFont typeface="Wingdings" panose="05000000000000000000" charset="0"/>
              <a:buChar char="Ø"/>
            </a:pPr>
            <a:r>
              <a:t>基于分布时钟的系统时间（DC System Time）, 在每个DC从站的内部产生硬件同步事件。</a:t>
            </a:r>
          </a:p>
          <a:p>
            <a:pPr>
              <a:buFont typeface="Wingdings" panose="05000000000000000000" charset="0"/>
              <a:buChar char="Ø"/>
            </a:pPr>
            <a:r>
              <a:t>每个从站中的触发事件不受主站抖动和传播延时的影响。</a:t>
            </a:r>
          </a:p>
          <a:p>
            <a:pPr>
              <a:buFont typeface="Wingdings" panose="05000000000000000000" charset="0"/>
              <a:buChar char="Ø"/>
            </a:pPr>
            <a:r>
              <a:t>适用于伺服驱动，以及IO模块。</a:t>
            </a:r>
          </a:p>
        </p:txBody>
      </p:sp>
      <p:pic>
        <p:nvPicPr>
          <p:cNvPr id="13" name="图片 15"/>
          <p:cNvPicPr>
            <a:picLocks noChangeAspect="1"/>
          </p:cNvPicPr>
          <p:nvPr/>
        </p:nvPicPr>
        <p:blipFill>
          <a:blip r:embed="rId1"/>
          <a:stretch>
            <a:fillRect/>
          </a:stretch>
        </p:blipFill>
        <p:spPr>
          <a:xfrm>
            <a:off x="48895" y="4008120"/>
            <a:ext cx="5962650" cy="2714625"/>
          </a:xfrm>
          <a:prstGeom prst="rect">
            <a:avLst/>
          </a:prstGeom>
          <a:noFill/>
          <a:ln w="9525">
            <a:noFill/>
          </a:ln>
        </p:spPr>
      </p:pic>
      <p:pic>
        <p:nvPicPr>
          <p:cNvPr id="14" name="图片 16"/>
          <p:cNvPicPr>
            <a:picLocks noChangeAspect="1"/>
          </p:cNvPicPr>
          <p:nvPr/>
        </p:nvPicPr>
        <p:blipFill>
          <a:blip r:embed="rId2"/>
          <a:stretch>
            <a:fillRect/>
          </a:stretch>
        </p:blipFill>
        <p:spPr>
          <a:xfrm>
            <a:off x="6396355" y="3342005"/>
            <a:ext cx="5393055" cy="3246120"/>
          </a:xfrm>
          <a:prstGeom prst="rect">
            <a:avLst/>
          </a:prstGeom>
          <a:noFill/>
          <a:ln w="9525">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ECM主站</a:t>
            </a:r>
            <a:endParaRPr lang="zh-CN" altLang="en-US"/>
          </a:p>
        </p:txBody>
      </p:sp>
      <p:sp>
        <p:nvSpPr>
          <p:cNvPr id="3" name="内容占位符 2"/>
          <p:cNvSpPr>
            <a:spLocks noGrp="1"/>
          </p:cNvSpPr>
          <p:nvPr>
            <p:ph idx="1"/>
          </p:nvPr>
        </p:nvSpPr>
        <p:spPr/>
        <p:txBody>
          <a:bodyPr/>
          <a:p>
            <a:r>
              <a:rPr lang="zh-CN" altLang="en-US"/>
              <a:t>EtherCAT Master Control IC/Starter Kit是讯成科技开发的主站开发工具集</a:t>
            </a:r>
            <a:endParaRPr lang="zh-CN" altLang="en-US"/>
          </a:p>
          <a:p>
            <a:r>
              <a:rPr lang="zh-CN" altLang="en-US"/>
              <a:t>使用USB端口与ECM连接</a:t>
            </a:r>
            <a:endParaRPr lang="zh-CN" altLang="en-US"/>
          </a:p>
          <a:p>
            <a:r>
              <a:rPr lang="zh-CN" altLang="en-US"/>
              <a:t>弥补Windows操作系统非实时</a:t>
            </a:r>
            <a:endParaRPr lang="zh-CN" altLang="en-US"/>
          </a:p>
          <a:p>
            <a:r>
              <a:rPr lang="zh-CN" altLang="en-US"/>
              <a:t>最多支持连接40个从站</a:t>
            </a:r>
            <a:endParaRPr lang="zh-CN" altLang="en-US"/>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ECM</a:t>
            </a:r>
            <a:r>
              <a:rPr lang="zh-CN" altLang="en-US"/>
              <a:t>主站</a:t>
            </a:r>
            <a:endParaRPr lang="zh-CN" altLang="en-US"/>
          </a:p>
        </p:txBody>
      </p:sp>
      <p:sp>
        <p:nvSpPr>
          <p:cNvPr id="3" name="内容占位符 2"/>
          <p:cNvSpPr>
            <a:spLocks noGrp="1"/>
          </p:cNvSpPr>
          <p:nvPr>
            <p:ph idx="1"/>
          </p:nvPr>
        </p:nvSpPr>
        <p:spPr>
          <a:xfrm>
            <a:off x="609600" y="1600200"/>
            <a:ext cx="10972800" cy="1233805"/>
          </a:xfrm>
        </p:spPr>
        <p:txBody>
          <a:bodyPr/>
          <a:p>
            <a:r>
              <a:rPr lang="zh-CN" altLang="en-US"/>
              <a:t>连接跳线10(CONFIG0)与跳线26(GND)，将ECM配置为USB模式</a:t>
            </a:r>
            <a:endParaRPr lang="zh-CN" altLang="en-US"/>
          </a:p>
          <a:p>
            <a:r>
              <a:rPr lang="zh-CN" altLang="en-US"/>
              <a:t>三个指示灯（Mode Indicator）用于指示当前主站状态</a:t>
            </a:r>
            <a:endParaRPr lang="zh-CN" altLang="en-US"/>
          </a:p>
        </p:txBody>
      </p:sp>
      <p:pic>
        <p:nvPicPr>
          <p:cNvPr id="18" name="图片 12"/>
          <p:cNvPicPr>
            <a:picLocks noChangeAspect="1"/>
          </p:cNvPicPr>
          <p:nvPr/>
        </p:nvPicPr>
        <p:blipFill>
          <a:blip r:embed="rId1"/>
          <a:stretch>
            <a:fillRect/>
          </a:stretch>
        </p:blipFill>
        <p:spPr>
          <a:xfrm>
            <a:off x="680403" y="2891155"/>
            <a:ext cx="5272405" cy="2609850"/>
          </a:xfrm>
          <a:prstGeom prst="rect">
            <a:avLst/>
          </a:prstGeom>
          <a:noFill/>
          <a:ln w="9525">
            <a:noFill/>
          </a:ln>
        </p:spPr>
      </p:pic>
      <p:graphicFrame>
        <p:nvGraphicFramePr>
          <p:cNvPr id="4" name="表格 3"/>
          <p:cNvGraphicFramePr/>
          <p:nvPr/>
        </p:nvGraphicFramePr>
        <p:xfrm>
          <a:off x="6329680" y="3058160"/>
          <a:ext cx="5252720" cy="2014220"/>
        </p:xfrm>
        <a:graphic>
          <a:graphicData uri="http://schemas.openxmlformats.org/drawingml/2006/table">
            <a:tbl>
              <a:tblPr firstRow="1" bandRow="1">
                <a:tableStyleId>{5940675A-B579-460E-94D1-54222C63F5DA}</a:tableStyleId>
              </a:tblPr>
              <a:tblGrid>
                <a:gridCol w="1277620"/>
                <a:gridCol w="1288415"/>
                <a:gridCol w="2686685"/>
              </a:tblGrid>
              <a:tr h="28765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LEDY1(黄色)</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LEDG1(绿色)</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状态</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310">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未侦测到 EtherCAT 子站 或子站未达预期阶段</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7594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Init State 或 Pre-Operational State</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Safe-Operational State</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87655">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暗 OFF</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亮 ON</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800">
                          <a:latin typeface="宋体" panose="02010600030101010101" pitchFamily="2" charset="-122"/>
                          <a:ea typeface="宋体" panose="02010600030101010101" pitchFamily="2" charset="-122"/>
                          <a:cs typeface="宋体" panose="02010600030101010101" pitchFamily="2" charset="-122"/>
                        </a:rPr>
                        <a:t>Operational State</a:t>
                      </a:r>
                      <a:endParaRPr lang="en-US" altLang="en-US" sz="18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EtherCAT特点</a:t>
            </a:r>
            <a:endParaRPr lang="zh-CN" altLang="en-US"/>
          </a:p>
        </p:txBody>
      </p:sp>
      <p:sp>
        <p:nvSpPr>
          <p:cNvPr id="3" name="内容占位符 2"/>
          <p:cNvSpPr>
            <a:spLocks noGrp="1"/>
          </p:cNvSpPr>
          <p:nvPr>
            <p:ph idx="1"/>
          </p:nvPr>
        </p:nvSpPr>
        <p:spPr/>
        <p:txBody>
          <a:bodyPr/>
          <a:p>
            <a:r>
              <a:rPr lang="zh-CN" altLang="en-US"/>
              <a:t>卓越的性能：是最快的工业以太网技术，同时它提供纳秒级精确的同步</a:t>
            </a:r>
            <a:endParaRPr lang="zh-CN" altLang="en-US"/>
          </a:p>
          <a:p>
            <a:r>
              <a:rPr lang="zh-CN" altLang="en-US"/>
              <a:t>灵活的拓扑：无需交换机或集线器，支持总线型、树状、星型拓扑</a:t>
            </a:r>
            <a:endParaRPr lang="zh-CN" altLang="en-US"/>
          </a:p>
          <a:p>
            <a:r>
              <a:rPr lang="zh-CN" altLang="en-US"/>
              <a:t>简单且耐用：自动配置地址，无需网络调试，接线简单</a:t>
            </a:r>
            <a:endParaRPr lang="zh-CN" altLang="en-US"/>
          </a:p>
          <a:p>
            <a:r>
              <a:rPr lang="zh-CN" altLang="en-US"/>
              <a:t>低成本易实现：主站设备硬件仅需要一个以太网端口、从站控制器可选择多个供应商提供的高集成度低成本的芯片</a:t>
            </a:r>
            <a:endParaRPr lang="zh-CN" altLang="en-US"/>
          </a:p>
          <a:p>
            <a:r>
              <a:rPr lang="zh-CN" altLang="en-US"/>
              <a:t>开放的技术：国际标准化的开放技术，任何人都能以兼容方式免费使用该技术</a:t>
            </a:r>
            <a:endParaRPr lang="zh-CN" altLang="en-US"/>
          </a:p>
          <a:p>
            <a:r>
              <a:rPr lang="zh-CN" altLang="en-US"/>
              <a:t>久经考验： 广泛应用于机器控制、测量设备、医疗设备、汽车和移动设备以</a:t>
            </a:r>
            <a:endParaRPr lang="zh-CN" altLang="en-US"/>
          </a:p>
          <a:p>
            <a:pPr marL="0" indent="0">
              <a:buNone/>
            </a:pPr>
            <a:r>
              <a:rPr lang="zh-CN" altLang="en-US"/>
              <a:t>及无数的嵌入式系统中。</a:t>
            </a:r>
            <a:endParaRPr lang="zh-CN" altLang="en-US"/>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连接方式</a:t>
            </a:r>
            <a:endParaRPr lang="zh-CN" altLang="en-US"/>
          </a:p>
        </p:txBody>
      </p:sp>
      <p:sp>
        <p:nvSpPr>
          <p:cNvPr id="3" name="内容占位符 2"/>
          <p:cNvSpPr>
            <a:spLocks noGrp="1"/>
          </p:cNvSpPr>
          <p:nvPr>
            <p:ph idx="1"/>
          </p:nvPr>
        </p:nvSpPr>
        <p:spPr>
          <a:xfrm>
            <a:off x="681990" y="1292860"/>
            <a:ext cx="10972800" cy="4525963"/>
          </a:xfrm>
        </p:spPr>
        <p:txBody>
          <a:bodyPr/>
          <a:p>
            <a:r>
              <a:rPr lang="zh-CN" altLang="en-US"/>
              <a:t>Windows PC使用USB线连接至ECM</a:t>
            </a:r>
            <a:endParaRPr lang="zh-CN" altLang="en-US"/>
          </a:p>
          <a:p>
            <a:r>
              <a:rPr lang="zh-CN" altLang="en-US"/>
              <a:t>ECM通过双绞线连接各个从站</a:t>
            </a:r>
            <a:endParaRPr lang="zh-CN" altLang="en-US"/>
          </a:p>
          <a:p>
            <a:r>
              <a:rPr lang="zh-CN" altLang="en-US"/>
              <a:t>直接与ECM连接的从站的地址为1，顺序增加</a:t>
            </a:r>
            <a:endParaRPr lang="zh-CN" altLang="en-US"/>
          </a:p>
        </p:txBody>
      </p:sp>
      <p:pic>
        <p:nvPicPr>
          <p:cNvPr id="30" name="图片 15"/>
          <p:cNvPicPr>
            <a:picLocks noChangeAspect="1"/>
          </p:cNvPicPr>
          <p:nvPr/>
        </p:nvPicPr>
        <p:blipFill>
          <a:blip r:embed="rId1"/>
          <a:stretch>
            <a:fillRect/>
          </a:stretch>
        </p:blipFill>
        <p:spPr>
          <a:xfrm>
            <a:off x="3296285" y="2849245"/>
            <a:ext cx="5274310" cy="3939540"/>
          </a:xfrm>
          <a:prstGeom prst="rect">
            <a:avLst/>
          </a:prstGeom>
          <a:noFill/>
          <a:ln w="9525">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配置文件：</a:t>
            </a:r>
            <a:r>
              <a:rPr lang="en-US" altLang="zh-CN"/>
              <a:t>LogLevel</a:t>
            </a:r>
            <a:endParaRPr lang="en-US" altLang="zh-CN"/>
          </a:p>
        </p:txBody>
      </p:sp>
      <p:sp>
        <p:nvSpPr>
          <p:cNvPr id="3" name="内容占位符 2"/>
          <p:cNvSpPr>
            <a:spLocks noGrp="1"/>
          </p:cNvSpPr>
          <p:nvPr>
            <p:ph idx="1"/>
          </p:nvPr>
        </p:nvSpPr>
        <p:spPr/>
        <p:txBody>
          <a:bodyPr/>
          <a:p>
            <a:r>
              <a:rPr lang="zh-CN" altLang="en-US"/>
              <a:t>运行路径下DMC.log，为程序运行日志</a:t>
            </a:r>
            <a:endParaRPr lang="zh-CN" altLang="en-US"/>
          </a:p>
          <a:p>
            <a:r>
              <a:rPr lang="zh-CN" altLang="en-US"/>
              <a:t>日志等级</a:t>
            </a:r>
            <a:endParaRPr lang="zh-CN" altLang="en-US"/>
          </a:p>
          <a:p>
            <a:pPr>
              <a:buFont typeface="Wingdings" panose="05000000000000000000" charset="0"/>
              <a:buChar char="Ø"/>
            </a:pPr>
            <a:r>
              <a:rPr lang="en-US" altLang="zh-CN"/>
              <a:t>0 </a:t>
            </a:r>
            <a:r>
              <a:rPr lang="zh-CN" altLang="en-US"/>
              <a:t>关闭</a:t>
            </a:r>
            <a:endParaRPr lang="zh-CN" altLang="en-US"/>
          </a:p>
          <a:p>
            <a:pPr>
              <a:buFont typeface="Wingdings" panose="05000000000000000000" charset="0"/>
              <a:buChar char="Ø"/>
            </a:pPr>
            <a:r>
              <a:rPr lang="en-US" altLang="zh-CN"/>
              <a:t>3 </a:t>
            </a:r>
            <a:r>
              <a:rPr lang="zh-CN" altLang="en-US"/>
              <a:t>错误</a:t>
            </a:r>
            <a:endParaRPr lang="zh-CN" altLang="en-US"/>
          </a:p>
          <a:p>
            <a:pPr>
              <a:buFont typeface="Wingdings" panose="05000000000000000000" charset="0"/>
              <a:buChar char="Ø"/>
            </a:pPr>
            <a:r>
              <a:rPr lang="en-US" altLang="zh-CN"/>
              <a:t>4 </a:t>
            </a:r>
            <a:r>
              <a:rPr lang="zh-CN" altLang="en-US"/>
              <a:t>告警</a:t>
            </a:r>
            <a:endParaRPr lang="zh-CN" altLang="en-US"/>
          </a:p>
          <a:p>
            <a:pPr>
              <a:buFont typeface="Wingdings" panose="05000000000000000000" charset="0"/>
              <a:buChar char="Ø"/>
            </a:pPr>
            <a:r>
              <a:rPr lang="en-US" altLang="zh-CN"/>
              <a:t>6 </a:t>
            </a:r>
            <a:r>
              <a:rPr lang="zh-CN" altLang="en-US"/>
              <a:t>信息</a:t>
            </a:r>
            <a:endParaRPr lang="zh-CN" altLang="en-US"/>
          </a:p>
          <a:p>
            <a:pPr marL="0" indent="0">
              <a:buFont typeface="Wingdings" panose="05000000000000000000" charset="0"/>
              <a:buNone/>
            </a:pPr>
            <a:endParaRPr lang="zh-CN" altLang="en-US"/>
          </a:p>
        </p:txBody>
      </p:sp>
      <p:pic>
        <p:nvPicPr>
          <p:cNvPr id="5" name="图片 4"/>
          <p:cNvPicPr>
            <a:picLocks noChangeAspect="1"/>
          </p:cNvPicPr>
          <p:nvPr/>
        </p:nvPicPr>
        <p:blipFill>
          <a:blip r:embed="rId1"/>
          <a:stretch>
            <a:fillRect/>
          </a:stretch>
        </p:blipFill>
        <p:spPr>
          <a:xfrm>
            <a:off x="3020695" y="3017520"/>
            <a:ext cx="7247255" cy="3108960"/>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配置文件：</a:t>
            </a:r>
            <a:r>
              <a:rPr>
                <a:sym typeface="+mn-ea"/>
              </a:rPr>
              <a:t>HomeMethod</a:t>
            </a:r>
            <a:endParaRPr lang="zh-CN" altLang="en-US"/>
          </a:p>
        </p:txBody>
      </p:sp>
      <p:sp>
        <p:nvSpPr>
          <p:cNvPr id="3" name="内容占位符 2"/>
          <p:cNvSpPr>
            <a:spLocks noGrp="1"/>
          </p:cNvSpPr>
          <p:nvPr>
            <p:ph idx="1"/>
          </p:nvPr>
        </p:nvSpPr>
        <p:spPr/>
        <p:txBody>
          <a:bodyPr/>
          <a:p>
            <a:r>
              <a:rPr lang="zh-CN" altLang="en-US"/>
              <a:t>回零模式</a:t>
            </a:r>
            <a:r>
              <a:rPr lang="en-US" altLang="zh-CN"/>
              <a:t>:19</a:t>
            </a:r>
            <a:endParaRPr lang="en-US" altLang="zh-CN"/>
          </a:p>
          <a:p>
            <a:r>
              <a:rPr lang="zh-CN" altLang="en-US"/>
              <a:t>开始回零时</a:t>
            </a:r>
            <a:r>
              <a:rPr lang="en-US" altLang="zh-CN"/>
              <a:t>HW=0,</a:t>
            </a:r>
            <a:r>
              <a:rPr lang="zh-CN" altLang="en-US"/>
              <a:t>正向高速开始回零，遇到</a:t>
            </a:r>
            <a:r>
              <a:rPr lang="en-US" altLang="zh-CN"/>
              <a:t>HW</a:t>
            </a:r>
            <a:r>
              <a:rPr lang="zh-CN" altLang="en-US"/>
              <a:t>上升沿后，减速，反向低速运行，遇到</a:t>
            </a:r>
            <a:r>
              <a:rPr lang="en-US" altLang="zh-CN"/>
              <a:t>HW</a:t>
            </a:r>
            <a:r>
              <a:rPr lang="zh-CN" altLang="en-US"/>
              <a:t>下降沿停机；</a:t>
            </a:r>
            <a:endParaRPr lang="zh-CN" altLang="en-US"/>
          </a:p>
          <a:p>
            <a:r>
              <a:rPr lang="zh-CN" altLang="en-US"/>
              <a:t>回零启动时</a:t>
            </a:r>
            <a:r>
              <a:rPr lang="en-US" altLang="zh-CN"/>
              <a:t>HW=1,</a:t>
            </a:r>
            <a:r>
              <a:rPr lang="zh-CN" altLang="en-US"/>
              <a:t>直接反向低速开始回零，遇到</a:t>
            </a:r>
            <a:r>
              <a:rPr lang="en-US" altLang="zh-CN"/>
              <a:t>HW</a:t>
            </a:r>
            <a:r>
              <a:rPr lang="zh-CN" altLang="en-US"/>
              <a:t>下降沿停机</a:t>
            </a:r>
            <a:endParaRPr lang="zh-CN" altLang="en-US"/>
          </a:p>
        </p:txBody>
      </p:sp>
      <p:pic>
        <p:nvPicPr>
          <p:cNvPr id="5" name="图片 4"/>
          <p:cNvPicPr>
            <a:picLocks noChangeAspect="1"/>
          </p:cNvPicPr>
          <p:nvPr/>
        </p:nvPicPr>
        <p:blipFill>
          <a:blip r:embed="rId1"/>
          <a:stretch>
            <a:fillRect/>
          </a:stretch>
        </p:blipFill>
        <p:spPr>
          <a:xfrm>
            <a:off x="2498725" y="3557905"/>
            <a:ext cx="6978015" cy="2499995"/>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配置文件：HomeMethod</a:t>
            </a:r>
            <a:endParaRPr lang="zh-CN" altLang="en-US"/>
          </a:p>
        </p:txBody>
      </p:sp>
      <p:sp>
        <p:nvSpPr>
          <p:cNvPr id="3" name="内容占位符 2"/>
          <p:cNvSpPr>
            <a:spLocks noGrp="1"/>
          </p:cNvSpPr>
          <p:nvPr>
            <p:ph idx="1"/>
          </p:nvPr>
        </p:nvSpPr>
        <p:spPr>
          <a:xfrm>
            <a:off x="609600" y="1264920"/>
            <a:ext cx="10972800" cy="4525963"/>
          </a:xfrm>
        </p:spPr>
        <p:txBody>
          <a:bodyPr/>
          <a:p>
            <a:r>
              <a:rPr lang="zh-CN" altLang="en-US">
                <a:sym typeface="+mn-ea"/>
              </a:rPr>
              <a:t>回零模式</a:t>
            </a:r>
            <a:r>
              <a:rPr lang="en-US" altLang="zh-CN">
                <a:sym typeface="+mn-ea"/>
              </a:rPr>
              <a:t>:21</a:t>
            </a:r>
            <a:endParaRPr lang="en-US" altLang="zh-CN">
              <a:sym typeface="+mn-ea"/>
            </a:endParaRPr>
          </a:p>
          <a:p>
            <a:r>
              <a:rPr lang="zh-CN" altLang="en-US"/>
              <a:t>开始回零时</a:t>
            </a:r>
            <a:r>
              <a:rPr lang="en-US" altLang="zh-CN"/>
              <a:t>HW=0,</a:t>
            </a:r>
            <a:r>
              <a:rPr lang="zh-CN" altLang="en-US"/>
              <a:t>以反向高速开始回零，遇到</a:t>
            </a:r>
            <a:r>
              <a:rPr lang="en-US" altLang="zh-CN"/>
              <a:t>HW</a:t>
            </a:r>
            <a:r>
              <a:rPr lang="zh-CN" altLang="en-US"/>
              <a:t>上升沿后，减速，反向低速运行，遇到</a:t>
            </a:r>
            <a:r>
              <a:rPr lang="en-US" altLang="zh-CN"/>
              <a:t>HW</a:t>
            </a:r>
            <a:r>
              <a:rPr lang="zh-CN" altLang="en-US"/>
              <a:t>下降沿停机；</a:t>
            </a:r>
            <a:endParaRPr lang="zh-CN" altLang="en-US"/>
          </a:p>
          <a:p>
            <a:r>
              <a:rPr lang="zh-CN" altLang="en-US"/>
              <a:t>回零启动时</a:t>
            </a:r>
            <a:r>
              <a:rPr lang="en-US" altLang="zh-CN"/>
              <a:t>HW=1,</a:t>
            </a:r>
            <a:r>
              <a:rPr lang="zh-CN" altLang="en-US"/>
              <a:t>则直接正向低速开始回零，遇到</a:t>
            </a:r>
            <a:r>
              <a:rPr lang="en-US" altLang="zh-CN"/>
              <a:t>HW</a:t>
            </a:r>
            <a:r>
              <a:rPr lang="zh-CN" altLang="en-US"/>
              <a:t>下降沿后停机</a:t>
            </a:r>
            <a:endParaRPr lang="zh-CN" altLang="en-US"/>
          </a:p>
        </p:txBody>
      </p:sp>
      <p:pic>
        <p:nvPicPr>
          <p:cNvPr id="4" name="图片 3"/>
          <p:cNvPicPr>
            <a:picLocks noChangeAspect="1"/>
          </p:cNvPicPr>
          <p:nvPr/>
        </p:nvPicPr>
        <p:blipFill>
          <a:blip r:embed="rId1"/>
          <a:stretch>
            <a:fillRect/>
          </a:stretch>
        </p:blipFill>
        <p:spPr>
          <a:xfrm>
            <a:off x="1679575" y="3097530"/>
            <a:ext cx="8832215" cy="2583180"/>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配置文件 </a:t>
            </a:r>
            <a:endParaRPr lang="zh-CN" altLang="en-US">
              <a:sym typeface="+mn-ea"/>
            </a:endParaRPr>
          </a:p>
        </p:txBody>
      </p:sp>
      <p:sp>
        <p:nvSpPr>
          <p:cNvPr id="3" name="内容占位符 2"/>
          <p:cNvSpPr>
            <a:spLocks noGrp="1"/>
          </p:cNvSpPr>
          <p:nvPr>
            <p:ph idx="1"/>
          </p:nvPr>
        </p:nvSpPr>
        <p:spPr/>
        <p:txBody>
          <a:bodyPr/>
          <a:p>
            <a:r>
              <a:rPr lang="zh-CN" altLang="en-US"/>
              <a:t>HomeTimeout 回零超时时间,单位s, 缺省值30</a:t>
            </a:r>
            <a:endParaRPr lang="zh-CN" altLang="en-US"/>
          </a:p>
          <a:p>
            <a:r>
              <a:rPr lang="zh-CN" altLang="en-US"/>
              <a:t>ServoPosBias 伺服位置达到检测允许误差范围，单位脉冲, 缺省值10</a:t>
            </a:r>
            <a:endParaRPr lang="zh-CN" altLang="en-US"/>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配置文件 Slave</a:t>
            </a:r>
            <a:endParaRPr lang="zh-CN" altLang="en-US"/>
          </a:p>
        </p:txBody>
      </p:sp>
      <p:sp>
        <p:nvSpPr>
          <p:cNvPr id="3" name="内容占位符 2"/>
          <p:cNvSpPr>
            <a:spLocks noGrp="1"/>
          </p:cNvSpPr>
          <p:nvPr>
            <p:ph idx="1"/>
          </p:nvPr>
        </p:nvSpPr>
        <p:spPr/>
        <p:txBody>
          <a:bodyPr/>
          <a:p>
            <a:r>
              <a:rPr lang="zh-CN" altLang="en-US"/>
              <a:t>从站类型：</a:t>
            </a:r>
            <a:endParaRPr lang="zh-CN" altLang="en-US"/>
          </a:p>
          <a:p>
            <a:pPr>
              <a:buFont typeface="Wingdings" panose="05000000000000000000" charset="0"/>
              <a:buChar char="Ø"/>
            </a:pPr>
            <a:r>
              <a:rPr lang="en-US" altLang="zh-CN"/>
              <a:t>Drive </a:t>
            </a:r>
            <a:r>
              <a:rPr lang="zh-CN" altLang="en-US"/>
              <a:t>伺服驱动器</a:t>
            </a:r>
            <a:endParaRPr lang="zh-CN" altLang="en-US"/>
          </a:p>
          <a:p>
            <a:pPr>
              <a:buFont typeface="Wingdings" panose="05000000000000000000" charset="0"/>
              <a:buChar char="Ø"/>
            </a:pPr>
            <a:r>
              <a:rPr lang="en-US" altLang="zh-CN"/>
              <a:t>Step  </a:t>
            </a:r>
            <a:r>
              <a:rPr lang="zh-CN" altLang="en-US"/>
              <a:t>步进驱动器</a:t>
            </a:r>
            <a:endParaRPr lang="zh-CN" altLang="en-US"/>
          </a:p>
          <a:p>
            <a:pPr>
              <a:buFont typeface="Wingdings" panose="05000000000000000000" charset="0"/>
              <a:buChar char="Ø"/>
            </a:pPr>
            <a:r>
              <a:rPr lang="en-US" altLang="zh-CN"/>
              <a:t>IO      IO</a:t>
            </a:r>
            <a:r>
              <a:rPr lang="zh-CN" altLang="en-US"/>
              <a:t>模块</a:t>
            </a:r>
            <a:endParaRPr lang="zh-CN" altLang="en-US"/>
          </a:p>
          <a:p>
            <a:pPr>
              <a:buFont typeface="Arial" panose="020B0604020202020204" pitchFamily="34" charset="0"/>
              <a:buChar char="•"/>
            </a:pPr>
            <a:r>
              <a:rPr lang="zh-CN" altLang="en-US">
                <a:sym typeface="+mn-ea"/>
              </a:rPr>
              <a:t>初始化序列：依次执行</a:t>
            </a:r>
            <a:r>
              <a:rPr lang="en-US" altLang="zh-CN">
                <a:sym typeface="+mn-ea"/>
              </a:rPr>
              <a:t>&lt;Sdo&gt;</a:t>
            </a:r>
            <a:r>
              <a:rPr lang="zh-CN" altLang="en-US">
                <a:sym typeface="+mn-ea"/>
              </a:rPr>
              <a:t>中的初始化</a:t>
            </a:r>
            <a:endParaRPr lang="zh-CN" altLang="en-US">
              <a:sym typeface="+mn-ea"/>
            </a:endParaRPr>
          </a:p>
        </p:txBody>
      </p:sp>
      <p:pic>
        <p:nvPicPr>
          <p:cNvPr id="4" name="图片 3"/>
          <p:cNvPicPr>
            <a:picLocks noChangeAspect="1"/>
          </p:cNvPicPr>
          <p:nvPr/>
        </p:nvPicPr>
        <p:blipFill>
          <a:blip r:embed="rId1"/>
          <a:stretch>
            <a:fillRect/>
          </a:stretch>
        </p:blipFill>
        <p:spPr>
          <a:xfrm>
            <a:off x="2456815" y="3798570"/>
            <a:ext cx="6683375" cy="1781175"/>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接口函数</a:t>
            </a:r>
            <a:endParaRPr lang="zh-CN" altLang="en-US"/>
          </a:p>
        </p:txBody>
      </p:sp>
      <p:sp>
        <p:nvSpPr>
          <p:cNvPr id="3" name="内容占位符 2"/>
          <p:cNvSpPr>
            <a:spLocks noGrp="1"/>
          </p:cNvSpPr>
          <p:nvPr>
            <p:ph idx="1"/>
          </p:nvPr>
        </p:nvSpPr>
        <p:spPr/>
        <p:txBody>
          <a:bodyPr/>
          <a:p>
            <a:r>
              <a:rPr lang="zh-CN" altLang="en-US"/>
              <a:t>仿照雷赛公司 DMC1000∕DMC1000B 卡函数库</a:t>
            </a:r>
            <a:endParaRPr lang="zh-CN" altLang="en-US"/>
          </a:p>
          <a:p>
            <a:r>
              <a:rPr lang="zh-CN" altLang="en-US"/>
              <a:t>主要差异：</a:t>
            </a:r>
            <a:endParaRPr lang="zh-CN" altLang="en-US"/>
          </a:p>
          <a:p>
            <a:pPr marL="457200" indent="-457200">
              <a:buFont typeface="+mj-lt"/>
              <a:buAutoNum type="arabicPeriod"/>
            </a:pPr>
            <a:r>
              <a:rPr lang="zh-CN" altLang="en-US"/>
              <a:t>从站使用从站地址进行指定；</a:t>
            </a:r>
            <a:endParaRPr lang="zh-CN" altLang="en-US"/>
          </a:p>
          <a:p>
            <a:pPr marL="457200" indent="-457200">
              <a:buFont typeface="+mj-lt"/>
              <a:buAutoNum type="arabicPeriod"/>
            </a:pPr>
            <a:r>
              <a:rPr lang="zh-CN" altLang="en-US"/>
              <a:t>运动初始速率为0，运动相关函数中起始速度StrVel参数无效；</a:t>
            </a:r>
            <a:endParaRPr lang="zh-CN" altLang="en-US"/>
          </a:p>
          <a:p>
            <a:pPr marL="457200" indent="-457200">
              <a:buFont typeface="+mj-lt"/>
              <a:buAutoNum type="arabicPeriod"/>
            </a:pPr>
            <a:r>
              <a:rPr lang="zh-CN" altLang="en-US"/>
              <a:t>回原点函数d1000_home_move，参数指定高速以及低速；</a:t>
            </a:r>
            <a:endParaRPr lang="zh-CN" altLang="en-US"/>
          </a:p>
          <a:p>
            <a:pPr marL="457200" indent="-457200">
              <a:buFont typeface="+mj-lt"/>
              <a:buAutoNum type="arabicPeriod"/>
            </a:pPr>
            <a:r>
              <a:rPr lang="zh-CN" altLang="en-US"/>
              <a:t>停止函数decel_stop，增加参数tDec用以指定减速时间；</a:t>
            </a:r>
            <a:endParaRPr lang="zh-CN" altLang="en-US"/>
          </a:p>
          <a:p>
            <a:pPr marL="457200" indent="-457200">
              <a:buFont typeface="+mj-lt"/>
              <a:buAutoNum type="arabicPeriod"/>
            </a:pPr>
            <a:r>
              <a:rPr lang="zh-CN" altLang="en-US"/>
              <a:t>删除设置指令脉冲的接口d1000_set_command_pos；</a:t>
            </a:r>
            <a:endParaRPr lang="zh-CN" altLang="en-US"/>
          </a:p>
          <a:p>
            <a:pPr marL="457200" indent="-457200">
              <a:buFont typeface="+mj-lt"/>
              <a:buAutoNum type="arabicPeriod"/>
            </a:pPr>
            <a:r>
              <a:rPr lang="zh-CN" altLang="en-US"/>
              <a:t>输入输出接口d1000_in_bit，d1000_out_bit需指定IO模块从站地址，所有位作为一个无符号整数进行参数传递。</a:t>
            </a:r>
            <a:endParaRPr lang="zh-CN" alt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初始化</a:t>
            </a:r>
            <a:endParaRPr lang="zh-CN" altLang="en-US"/>
          </a:p>
        </p:txBody>
      </p:sp>
      <p:sp>
        <p:nvSpPr>
          <p:cNvPr id="3" name="内容占位符 2"/>
          <p:cNvSpPr>
            <a:spLocks noGrp="1"/>
          </p:cNvSpPr>
          <p:nvPr>
            <p:ph idx="1"/>
          </p:nvPr>
        </p:nvSpPr>
        <p:spPr/>
        <p:txBody>
          <a:bodyPr/>
          <a:p>
            <a:r>
              <a:rPr lang="zh-CN" altLang="en-US"/>
              <a:t>在调用其它接口函数之前，必须调用d1000_board_init函数进行初始化工作</a:t>
            </a:r>
            <a:endParaRPr lang="zh-CN" altLang="en-US"/>
          </a:p>
          <a:p>
            <a:r>
              <a:rPr lang="zh-CN" altLang="en-US"/>
              <a:t>执行下列操作</a:t>
            </a:r>
            <a:endParaRPr lang="zh-CN" altLang="en-US"/>
          </a:p>
          <a:p>
            <a:pPr marL="457200" indent="-457200">
              <a:buFont typeface="+mj-lt"/>
              <a:buAutoNum type="arabicPeriod"/>
            </a:pPr>
            <a:r>
              <a:rPr lang="zh-CN" altLang="en-US"/>
              <a:t>初始化日志功能；</a:t>
            </a:r>
            <a:endParaRPr lang="zh-CN" altLang="en-US"/>
          </a:p>
          <a:p>
            <a:pPr marL="457200" indent="-457200">
              <a:buFont typeface="+mj-lt"/>
              <a:buAutoNum type="arabicPeriod"/>
            </a:pPr>
            <a:r>
              <a:rPr lang="zh-CN" altLang="en-US"/>
              <a:t>加载Master.xml配置文件；</a:t>
            </a:r>
            <a:endParaRPr lang="zh-CN" altLang="en-US"/>
          </a:p>
          <a:p>
            <a:pPr marL="457200" indent="-457200">
              <a:buFont typeface="+mj-lt"/>
              <a:buAutoNum type="arabicPeriod"/>
            </a:pPr>
            <a:r>
              <a:rPr lang="zh-CN" altLang="en-US"/>
              <a:t>打开ECM；</a:t>
            </a:r>
            <a:endParaRPr lang="zh-CN" altLang="en-US"/>
          </a:p>
          <a:p>
            <a:pPr marL="457200" indent="-457200">
              <a:buFont typeface="+mj-lt"/>
              <a:buAutoNum type="arabicPeriod"/>
            </a:pPr>
            <a:r>
              <a:rPr lang="zh-CN" altLang="en-US"/>
              <a:t>设置DC同步，同步周期；</a:t>
            </a:r>
            <a:endParaRPr lang="zh-CN" altLang="en-US"/>
          </a:p>
          <a:p>
            <a:pPr marL="457200" indent="-457200">
              <a:buFont typeface="+mj-lt"/>
              <a:buAutoNum type="arabicPeriod"/>
            </a:pPr>
            <a:r>
              <a:rPr lang="zh-CN" altLang="en-US"/>
              <a:t>所有伺服、步进驱动器操作模式设置为CSP；</a:t>
            </a:r>
            <a:endParaRPr lang="zh-CN" altLang="en-US"/>
          </a:p>
          <a:p>
            <a:pPr marL="457200" indent="-457200">
              <a:buFont typeface="+mj-lt"/>
              <a:buAutoNum type="arabicPeriod"/>
            </a:pPr>
            <a:r>
              <a:rPr lang="zh-CN" altLang="en-US"/>
              <a:t>状态切换为Operational State;</a:t>
            </a:r>
            <a:endParaRPr lang="zh-CN" altLang="en-US"/>
          </a:p>
          <a:p>
            <a:pPr marL="457200" indent="-457200">
              <a:buFont typeface="+mj-lt"/>
              <a:buAutoNum type="arabicPeriod"/>
            </a:pPr>
            <a:r>
              <a:rPr lang="zh-CN" altLang="en-US"/>
              <a:t>清除各从站当前告警；</a:t>
            </a:r>
            <a:endParaRPr lang="zh-CN" altLang="en-US"/>
          </a:p>
          <a:p>
            <a:pPr marL="457200" indent="-457200">
              <a:buFont typeface="+mj-lt"/>
              <a:buAutoNum type="arabicPeriod"/>
            </a:pPr>
            <a:r>
              <a:rPr lang="zh-CN" altLang="en-US"/>
              <a:t>执行各从站初始化SDO Download配置；</a:t>
            </a:r>
            <a:endParaRPr lang="zh-CN" altLang="en-US"/>
          </a:p>
          <a:p>
            <a:pPr marL="457200" indent="-457200">
              <a:buFont typeface="+mj-lt"/>
              <a:buAutoNum type="arabicPeriod"/>
            </a:pPr>
            <a:r>
              <a:rPr lang="zh-CN" altLang="en-US"/>
              <a:t>所有伺服、步进驱动器使能；</a:t>
            </a:r>
            <a:endParaRPr lang="zh-CN" altLang="en-US"/>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关闭</a:t>
            </a:r>
            <a:endParaRPr lang="zh-CN" altLang="en-US"/>
          </a:p>
        </p:txBody>
      </p:sp>
      <p:sp>
        <p:nvSpPr>
          <p:cNvPr id="3" name="内容占位符 2"/>
          <p:cNvSpPr>
            <a:spLocks noGrp="1"/>
          </p:cNvSpPr>
          <p:nvPr>
            <p:ph idx="1"/>
          </p:nvPr>
        </p:nvSpPr>
        <p:spPr/>
        <p:txBody>
          <a:bodyPr/>
          <a:p>
            <a:r>
              <a:rPr lang="zh-CN" altLang="en-US"/>
              <a:t>当结束程序时，必须调用d1000_board_close函数释放对应资源</a:t>
            </a:r>
            <a:endParaRPr lang="zh-CN" altLang="en-US"/>
          </a:p>
          <a:p>
            <a:r>
              <a:rPr lang="zh-CN" altLang="en-US"/>
              <a:t>函数执行下列操作：</a:t>
            </a:r>
            <a:endParaRPr lang="zh-CN" altLang="en-US"/>
          </a:p>
          <a:p>
            <a:pPr marL="457200" indent="-457200">
              <a:buFont typeface="+mj-lt"/>
              <a:buAutoNum type="arabicPeriod"/>
            </a:pPr>
            <a:r>
              <a:rPr lang="zh-CN" altLang="en-US"/>
              <a:t>状态切换为Init State;</a:t>
            </a:r>
            <a:endParaRPr lang="zh-CN" altLang="en-US"/>
          </a:p>
          <a:p>
            <a:pPr marL="457200" indent="-457200">
              <a:buFont typeface="+mj-lt"/>
              <a:buAutoNum type="arabicPeriod"/>
            </a:pPr>
            <a:r>
              <a:rPr lang="zh-CN" altLang="en-US"/>
              <a:t>关闭ECM;</a:t>
            </a:r>
            <a:endParaRPr lang="zh-CN" altLang="en-US"/>
          </a:p>
          <a:p>
            <a:pPr marL="457200" indent="-457200">
              <a:buFont typeface="+mj-lt"/>
              <a:buAutoNum type="arabicPeriod"/>
            </a:pPr>
            <a:r>
              <a:rPr lang="zh-CN" altLang="en-US"/>
              <a:t>关闭日志功能；</a:t>
            </a:r>
            <a:endParaRPr lang="zh-CN" altLang="en-US"/>
          </a:p>
          <a:p>
            <a:pPr marL="457200" indent="-457200">
              <a:buFont typeface="+mj-lt"/>
              <a:buAutoNum type="arabicPeriod"/>
            </a:pPr>
            <a:r>
              <a:rPr lang="zh-CN" altLang="en-US"/>
              <a:t>释放资源</a:t>
            </a:r>
            <a:endParaRPr lang="zh-CN" altLang="en-US"/>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梯形速度曲线运动模式</a:t>
            </a:r>
            <a:endParaRPr lang="zh-CN" altLang="en-US"/>
          </a:p>
        </p:txBody>
      </p:sp>
      <p:sp>
        <p:nvSpPr>
          <p:cNvPr id="3" name="内容占位符 2"/>
          <p:cNvSpPr>
            <a:spLocks noGrp="1"/>
          </p:cNvSpPr>
          <p:nvPr>
            <p:ph idx="1"/>
          </p:nvPr>
        </p:nvSpPr>
        <p:spPr/>
        <p:txBody>
          <a:bodyPr/>
          <a:p>
            <a:r>
              <a:rPr lang="zh-CN" altLang="en-US"/>
              <a:t>运动速度按梯形曲线变化</a:t>
            </a:r>
            <a:endParaRPr lang="zh-CN" altLang="en-US"/>
          </a:p>
          <a:p>
            <a:r>
              <a:rPr lang="zh-CN" altLang="en-US"/>
              <a:t>起始速度为0</a:t>
            </a:r>
            <a:endParaRPr lang="zh-CN" altLang="en-US"/>
          </a:p>
          <a:p>
            <a:r>
              <a:rPr lang="zh-CN" altLang="en-US"/>
              <a:t>d1000_start_t_move以梯形速度曲线控制相对坐标的点位运动</a:t>
            </a:r>
            <a:endParaRPr lang="zh-CN" altLang="en-US"/>
          </a:p>
          <a:p>
            <a:r>
              <a:rPr lang="zh-CN" altLang="en-US"/>
              <a:t>d1000_start_ta_move以梯形速度曲线控制绝对坐标的点位运动</a:t>
            </a:r>
            <a:endParaRPr lang="zh-CN" altLang="en-US"/>
          </a:p>
        </p:txBody>
      </p:sp>
      <p:pic>
        <p:nvPicPr>
          <p:cNvPr id="19" name="图片 13"/>
          <p:cNvPicPr>
            <a:picLocks noChangeAspect="1"/>
          </p:cNvPicPr>
          <p:nvPr/>
        </p:nvPicPr>
        <p:blipFill>
          <a:blip r:embed="rId1"/>
          <a:stretch>
            <a:fillRect/>
          </a:stretch>
        </p:blipFill>
        <p:spPr>
          <a:xfrm>
            <a:off x="193040" y="3475355"/>
            <a:ext cx="4370705" cy="2552065"/>
          </a:xfrm>
          <a:prstGeom prst="rect">
            <a:avLst/>
          </a:prstGeom>
          <a:noFill/>
          <a:ln w="9525">
            <a:noFill/>
          </a:ln>
        </p:spPr>
      </p:pic>
      <p:pic>
        <p:nvPicPr>
          <p:cNvPr id="4" name="图片 3"/>
          <p:cNvPicPr>
            <a:picLocks noChangeAspect="1"/>
          </p:cNvPicPr>
          <p:nvPr/>
        </p:nvPicPr>
        <p:blipFill>
          <a:blip r:embed="rId2"/>
          <a:stretch>
            <a:fillRect/>
          </a:stretch>
        </p:blipFill>
        <p:spPr>
          <a:xfrm>
            <a:off x="4563745" y="3899535"/>
            <a:ext cx="7397750" cy="1503680"/>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EtherCAT状态机</a:t>
            </a:r>
            <a:endParaRPr lang="zh-CN" altLang="en-US"/>
          </a:p>
        </p:txBody>
      </p:sp>
      <p:sp>
        <p:nvSpPr>
          <p:cNvPr id="3" name="内容占位符 2"/>
          <p:cNvSpPr>
            <a:spLocks noGrp="1"/>
          </p:cNvSpPr>
          <p:nvPr>
            <p:ph idx="1"/>
          </p:nvPr>
        </p:nvSpPr>
        <p:spPr>
          <a:xfrm>
            <a:off x="6172835" y="1659890"/>
            <a:ext cx="5678805" cy="4526280"/>
          </a:xfrm>
        </p:spPr>
        <p:txBody>
          <a:bodyPr/>
          <a:p>
            <a:r>
              <a:rPr lang="zh-CN" altLang="en-US"/>
              <a:t>低状态向高状态转换必须顺序</a:t>
            </a:r>
            <a:endParaRPr lang="zh-CN" altLang="en-US"/>
          </a:p>
          <a:p>
            <a:r>
              <a:rPr lang="zh-CN" altLang="en-US"/>
              <a:t>高状态向低状态转换可以越级</a:t>
            </a:r>
            <a:endParaRPr lang="zh-CN" altLang="en-US"/>
          </a:p>
          <a:p>
            <a:r>
              <a:rPr lang="en-US" altLang="zh-CN"/>
              <a:t>Init</a:t>
            </a:r>
            <a:r>
              <a:rPr lang="zh-CN" altLang="en-US"/>
              <a:t>只能读写</a:t>
            </a:r>
            <a:r>
              <a:rPr lang="en-US" altLang="zh-CN"/>
              <a:t>ESC</a:t>
            </a:r>
            <a:r>
              <a:rPr lang="zh-CN" altLang="en-US"/>
              <a:t>寄存器</a:t>
            </a:r>
            <a:endParaRPr lang="zh-CN" altLang="en-US"/>
          </a:p>
          <a:p>
            <a:r>
              <a:rPr lang="en-US" altLang="zh-CN"/>
              <a:t>Pre-OP</a:t>
            </a:r>
            <a:r>
              <a:rPr lang="zh-CN" altLang="en-US"/>
              <a:t>可以使用应用层邮箱</a:t>
            </a:r>
            <a:r>
              <a:rPr lang="en-US" altLang="zh-CN"/>
              <a:t>SDO</a:t>
            </a:r>
            <a:endParaRPr lang="en-US" altLang="zh-CN"/>
          </a:p>
          <a:p>
            <a:r>
              <a:rPr lang="en-US" altLang="zh-CN"/>
              <a:t>Safe-OP</a:t>
            </a:r>
            <a:r>
              <a:rPr lang="zh-CN" altLang="en-US"/>
              <a:t>仅输入过程数据有效</a:t>
            </a:r>
            <a:endParaRPr lang="zh-CN" altLang="en-US"/>
          </a:p>
          <a:p>
            <a:r>
              <a:rPr lang="en-US" altLang="zh-CN"/>
              <a:t>OP</a:t>
            </a:r>
            <a:r>
              <a:rPr lang="zh-CN" altLang="en-US"/>
              <a:t>输出过程数据有效</a:t>
            </a:r>
            <a:endParaRPr lang="zh-CN" altLang="en-US"/>
          </a:p>
        </p:txBody>
      </p:sp>
      <p:pic>
        <p:nvPicPr>
          <p:cNvPr id="5" name="图片 4"/>
          <p:cNvPicPr>
            <a:picLocks noChangeAspect="1"/>
          </p:cNvPicPr>
          <p:nvPr/>
        </p:nvPicPr>
        <p:blipFill>
          <a:blip r:embed="rId1"/>
          <a:stretch>
            <a:fillRect/>
          </a:stretch>
        </p:blipFill>
        <p:spPr>
          <a:xfrm>
            <a:off x="455295" y="1579245"/>
            <a:ext cx="5441315" cy="3337560"/>
          </a:xfrm>
          <a:prstGeom prst="rect">
            <a:avLst/>
          </a:prstGeom>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S形速度曲线运动模式</a:t>
            </a:r>
            <a:endParaRPr lang="zh-CN" altLang="en-US"/>
          </a:p>
        </p:txBody>
      </p:sp>
      <p:sp>
        <p:nvSpPr>
          <p:cNvPr id="3" name="内容占位符 2"/>
          <p:cNvSpPr>
            <a:spLocks noGrp="1"/>
          </p:cNvSpPr>
          <p:nvPr>
            <p:ph idx="1"/>
          </p:nvPr>
        </p:nvSpPr>
        <p:spPr/>
        <p:txBody>
          <a:bodyPr/>
          <a:p>
            <a:r>
              <a:rPr lang="zh-CN" altLang="en-US"/>
              <a:t>升速和减速阶段均变得像 S 的形状</a:t>
            </a:r>
            <a:endParaRPr lang="zh-CN" altLang="en-US"/>
          </a:p>
          <a:p>
            <a:r>
              <a:rPr lang="zh-CN" altLang="en-US"/>
              <a:t>延长机械传动部分的寿命</a:t>
            </a:r>
            <a:endParaRPr lang="zh-CN" altLang="en-US"/>
          </a:p>
          <a:p>
            <a:r>
              <a:rPr lang="zh-CN" altLang="en-US"/>
              <a:t>d1000_start_s_move 以 S 形速度曲线控制相对坐标的点位运动</a:t>
            </a:r>
            <a:endParaRPr lang="zh-CN" altLang="en-US"/>
          </a:p>
          <a:p>
            <a:r>
              <a:rPr lang="zh-CN" altLang="en-US"/>
              <a:t>d1000_start_sa_move以 S 形速度曲线控制绝对坐标的点位运动</a:t>
            </a:r>
            <a:endParaRPr lang="zh-CN" altLang="en-US"/>
          </a:p>
        </p:txBody>
      </p:sp>
      <p:pic>
        <p:nvPicPr>
          <p:cNvPr id="20" name="图片 14"/>
          <p:cNvPicPr>
            <a:picLocks noChangeAspect="1"/>
          </p:cNvPicPr>
          <p:nvPr/>
        </p:nvPicPr>
        <p:blipFill>
          <a:blip r:embed="rId1"/>
          <a:stretch>
            <a:fillRect/>
          </a:stretch>
        </p:blipFill>
        <p:spPr>
          <a:xfrm>
            <a:off x="277495" y="3432810"/>
            <a:ext cx="4598670" cy="2597150"/>
          </a:xfrm>
          <a:prstGeom prst="rect">
            <a:avLst/>
          </a:prstGeom>
          <a:noFill/>
          <a:ln w="9525">
            <a:noFill/>
          </a:ln>
        </p:spPr>
      </p:pic>
      <p:pic>
        <p:nvPicPr>
          <p:cNvPr id="4" name="图片 3"/>
          <p:cNvPicPr>
            <a:picLocks noChangeAspect="1"/>
          </p:cNvPicPr>
          <p:nvPr/>
        </p:nvPicPr>
        <p:blipFill>
          <a:blip r:embed="rId2"/>
          <a:stretch>
            <a:fillRect/>
          </a:stretch>
        </p:blipFill>
        <p:spPr>
          <a:xfrm>
            <a:off x="4387850" y="3748405"/>
            <a:ext cx="7402830" cy="1557655"/>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直线插补</a:t>
            </a:r>
            <a:endParaRPr lang="zh-CN" altLang="en-US"/>
          </a:p>
        </p:txBody>
      </p:sp>
      <p:sp>
        <p:nvSpPr>
          <p:cNvPr id="3" name="内容占位符 2"/>
          <p:cNvSpPr>
            <a:spLocks noGrp="1"/>
          </p:cNvSpPr>
          <p:nvPr>
            <p:ph idx="1"/>
          </p:nvPr>
        </p:nvSpPr>
        <p:spPr/>
        <p:txBody>
          <a:bodyPr/>
          <a:p>
            <a:r>
              <a:rPr lang="zh-CN" altLang="en-US"/>
              <a:t>任意轴进行直线插补</a:t>
            </a:r>
            <a:endParaRPr lang="zh-CN" altLang="en-US"/>
          </a:p>
          <a:p>
            <a:r>
              <a:rPr lang="zh-CN" altLang="en-US"/>
              <a:t>d1000_start_t_line启动多轴相对坐标的直线插补（梯形速度曲线）</a:t>
            </a:r>
            <a:endParaRPr lang="zh-CN" altLang="en-US"/>
          </a:p>
          <a:p>
            <a:r>
              <a:rPr lang="zh-CN" altLang="en-US"/>
              <a:t>d1000_start_ta_line启动多轴绝对坐标的直线插补（梯形速度曲线）</a:t>
            </a:r>
            <a:endParaRPr lang="zh-CN" altLang="en-US"/>
          </a:p>
          <a:p>
            <a:r>
              <a:rPr lang="zh-CN" altLang="en-US"/>
              <a:t>d1000_start_s_line启动多轴相对坐标的直线插补（S形速度曲线）</a:t>
            </a:r>
            <a:endParaRPr lang="zh-CN" altLang="en-US"/>
          </a:p>
          <a:p>
            <a:r>
              <a:rPr lang="zh-CN" altLang="en-US"/>
              <a:t>d1000_start_sa_line启动多轴绝对坐标的直线插补（S形速度曲线）</a:t>
            </a:r>
            <a:endParaRPr lang="zh-CN" altLang="en-US"/>
          </a:p>
        </p:txBody>
      </p:sp>
      <p:pic>
        <p:nvPicPr>
          <p:cNvPr id="4" name="图片 3"/>
          <p:cNvPicPr>
            <a:picLocks noChangeAspect="1"/>
          </p:cNvPicPr>
          <p:nvPr/>
        </p:nvPicPr>
        <p:blipFill>
          <a:blip r:embed="rId1"/>
          <a:stretch>
            <a:fillRect/>
          </a:stretch>
        </p:blipFill>
        <p:spPr>
          <a:xfrm>
            <a:off x="1656715" y="4137660"/>
            <a:ext cx="9076055" cy="1988820"/>
          </a:xfrm>
          <a:prstGeom prst="rect">
            <a:avLst/>
          </a:prstGeom>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Z轴拱门插补</a:t>
            </a:r>
            <a:endParaRPr lang="zh-CN" altLang="en-US"/>
          </a:p>
        </p:txBody>
      </p:sp>
      <p:sp>
        <p:nvSpPr>
          <p:cNvPr id="3" name="内容占位符 2"/>
          <p:cNvSpPr>
            <a:spLocks noGrp="1"/>
          </p:cNvSpPr>
          <p:nvPr>
            <p:ph idx="1"/>
          </p:nvPr>
        </p:nvSpPr>
        <p:spPr>
          <a:xfrm>
            <a:off x="248920" y="1165860"/>
            <a:ext cx="7102475" cy="4526280"/>
          </a:xfrm>
        </p:spPr>
        <p:txBody>
          <a:bodyPr/>
          <a:p>
            <a:r>
              <a:rPr lang="zh-CN" altLang="en-US"/>
              <a:t>沿Z轴做拱门运动，其它轴为直线插补运动。</a:t>
            </a:r>
            <a:endParaRPr lang="zh-CN" altLang="en-US"/>
          </a:p>
          <a:p>
            <a:r>
              <a:rPr lang="zh-CN" altLang="en-US"/>
              <a:t>d1000_start_t_archl启动Z轴相对坐标拱门插补</a:t>
            </a:r>
            <a:endParaRPr lang="zh-CN" altLang="en-US"/>
          </a:p>
          <a:p>
            <a:r>
              <a:rPr lang="zh-CN" altLang="en-US"/>
              <a:t>d1000_start_ta_archl启动Z轴绝对坐标拱门插补</a:t>
            </a:r>
            <a:endParaRPr lang="zh-CN" altLang="en-US"/>
          </a:p>
        </p:txBody>
      </p:sp>
      <p:pic>
        <p:nvPicPr>
          <p:cNvPr id="5" name="图片 4"/>
          <p:cNvPicPr>
            <a:picLocks noChangeAspect="1"/>
          </p:cNvPicPr>
          <p:nvPr/>
        </p:nvPicPr>
        <p:blipFill>
          <a:blip r:embed="rId1"/>
          <a:stretch>
            <a:fillRect/>
          </a:stretch>
        </p:blipFill>
        <p:spPr>
          <a:xfrm>
            <a:off x="2431415" y="4220210"/>
            <a:ext cx="9464040" cy="2372995"/>
          </a:xfrm>
          <a:prstGeom prst="rect">
            <a:avLst/>
          </a:prstGeom>
        </p:spPr>
      </p:pic>
      <p:pic>
        <p:nvPicPr>
          <p:cNvPr id="34" name="图片 12"/>
          <p:cNvPicPr>
            <a:picLocks noChangeAspect="1"/>
          </p:cNvPicPr>
          <p:nvPr/>
        </p:nvPicPr>
        <p:blipFill>
          <a:blip r:embed="rId2"/>
          <a:stretch>
            <a:fillRect/>
          </a:stretch>
        </p:blipFill>
        <p:spPr>
          <a:xfrm>
            <a:off x="7265988" y="1575435"/>
            <a:ext cx="4516755" cy="2487930"/>
          </a:xfrm>
          <a:prstGeom prst="rect">
            <a:avLst/>
          </a:prstGeom>
          <a:noFill/>
          <a:ln w="9525">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停止函数</a:t>
            </a:r>
            <a:endParaRPr lang="zh-CN" altLang="en-US"/>
          </a:p>
        </p:txBody>
      </p:sp>
      <p:sp>
        <p:nvSpPr>
          <p:cNvPr id="3" name="内容占位符 2"/>
          <p:cNvSpPr>
            <a:spLocks noGrp="1"/>
          </p:cNvSpPr>
          <p:nvPr>
            <p:ph idx="1"/>
          </p:nvPr>
        </p:nvSpPr>
        <p:spPr/>
        <p:txBody>
          <a:bodyPr/>
          <a:p>
            <a:r>
              <a:rPr lang="zh-CN" altLang="en-US"/>
              <a:t>当某个轴在单轴位置运动、直线插补过程中时，可急停或减速停止某个轴</a:t>
            </a:r>
            <a:endParaRPr lang="zh-CN" altLang="en-US"/>
          </a:p>
          <a:p>
            <a:r>
              <a:rPr lang="zh-CN" altLang="en-US"/>
              <a:t>d1000_immediate_stop以梯形减速停止一个轴，并关闭电机使能</a:t>
            </a:r>
            <a:endParaRPr lang="zh-CN" altLang="en-US"/>
          </a:p>
          <a:p>
            <a:r>
              <a:rPr lang="zh-CN" altLang="en-US"/>
              <a:t>decel_stop以梯形减速停止一个轴</a:t>
            </a:r>
            <a:endParaRPr lang="zh-CN" altLang="en-US"/>
          </a:p>
        </p:txBody>
      </p:sp>
      <p:pic>
        <p:nvPicPr>
          <p:cNvPr id="4" name="图片 3"/>
          <p:cNvPicPr>
            <a:picLocks noChangeAspect="1"/>
          </p:cNvPicPr>
          <p:nvPr/>
        </p:nvPicPr>
        <p:blipFill>
          <a:blip r:embed="rId1"/>
          <a:stretch>
            <a:fillRect/>
          </a:stretch>
        </p:blipFill>
        <p:spPr>
          <a:xfrm>
            <a:off x="3031490" y="3117215"/>
            <a:ext cx="6508115" cy="2933700"/>
          </a:xfrm>
          <a:prstGeom prst="rect">
            <a:avLst/>
          </a:prstGeom>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回原点运动</a:t>
            </a:r>
            <a:endParaRPr lang="zh-CN" altLang="en-US"/>
          </a:p>
        </p:txBody>
      </p:sp>
      <p:sp>
        <p:nvSpPr>
          <p:cNvPr id="3" name="内容占位符 2"/>
          <p:cNvSpPr>
            <a:spLocks noGrp="1"/>
          </p:cNvSpPr>
          <p:nvPr>
            <p:ph idx="1"/>
          </p:nvPr>
        </p:nvSpPr>
        <p:spPr/>
        <p:txBody>
          <a:bodyPr/>
          <a:p>
            <a:r>
              <a:rPr lang="zh-CN" altLang="en-US"/>
              <a:t>原点方法由Master.xml的HomeMethod节点指定</a:t>
            </a:r>
            <a:endParaRPr lang="zh-CN" altLang="en-US"/>
          </a:p>
          <a:p>
            <a:r>
              <a:rPr lang="zh-CN" altLang="en-US"/>
              <a:t>回原点超时返回MOVESTATE_TIMEOUT</a:t>
            </a:r>
            <a:endParaRPr lang="zh-CN" altLang="en-US"/>
          </a:p>
          <a:p>
            <a:r>
              <a:rPr lang="zh-CN" altLang="en-US"/>
              <a:t>回原点成功会自动将命令位置重置为0，调用d1000_get_command_pos返回0</a:t>
            </a:r>
            <a:endParaRPr lang="zh-CN" altLang="en-US"/>
          </a:p>
        </p:txBody>
      </p:sp>
      <p:graphicFrame>
        <p:nvGraphicFramePr>
          <p:cNvPr id="4" name="表格 3"/>
          <p:cNvGraphicFramePr/>
          <p:nvPr/>
        </p:nvGraphicFramePr>
        <p:xfrm>
          <a:off x="3376930" y="3016250"/>
          <a:ext cx="5121910" cy="1838325"/>
        </p:xfrm>
        <a:graphic>
          <a:graphicData uri="http://schemas.openxmlformats.org/drawingml/2006/table">
            <a:tbl>
              <a:tblPr firstRow="1" bandRow="1">
                <a:tableStyleId>{5940675A-B579-460E-94D1-54222C63F5DA}</a:tableStyleId>
              </a:tblPr>
              <a:tblGrid>
                <a:gridCol w="927735"/>
                <a:gridCol w="1180465"/>
                <a:gridCol w="1790700"/>
                <a:gridCol w="1223010"/>
              </a:tblGrid>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SubIndex</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字典对象名称</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值</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0x6099</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1</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搜寻原点高速</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HighVel</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0x6099</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2</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搜寻原点低速</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LowVel</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9575">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0x609A</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0</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原点减速度</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宋体" panose="02010600030101010101" pitchFamily="2" charset="-122"/>
                          <a:ea typeface="宋体" panose="02010600030101010101" pitchFamily="2" charset="-122"/>
                          <a:cs typeface="宋体" panose="02010600030101010101" pitchFamily="2" charset="-122"/>
                        </a:rPr>
                        <a:t>HighVel/Tacc</a:t>
                      </a:r>
                      <a:endParaRPr lang="en-US" altLang="en-US" sz="2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 name="图片 4"/>
          <p:cNvPicPr>
            <a:picLocks noChangeAspect="1"/>
          </p:cNvPicPr>
          <p:nvPr/>
        </p:nvPicPr>
        <p:blipFill>
          <a:blip r:embed="rId1"/>
          <a:stretch>
            <a:fillRect/>
          </a:stretch>
        </p:blipFill>
        <p:spPr>
          <a:xfrm>
            <a:off x="1987550" y="4972050"/>
            <a:ext cx="8108315" cy="1638300"/>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指令脉冲计数 </a:t>
            </a:r>
            <a:endParaRPr lang="zh-CN" altLang="en-US"/>
          </a:p>
        </p:txBody>
      </p:sp>
      <p:sp>
        <p:nvSpPr>
          <p:cNvPr id="3" name="内容占位符 2"/>
          <p:cNvSpPr>
            <a:spLocks noGrp="1"/>
          </p:cNvSpPr>
          <p:nvPr>
            <p:ph idx="1"/>
          </p:nvPr>
        </p:nvSpPr>
        <p:spPr/>
        <p:txBody>
          <a:bodyPr/>
          <a:p>
            <a:r>
              <a:rPr lang="zh-CN" altLang="en-US"/>
              <a:t>函数库内部维护了当前轴的指令脉冲绝对位置</a:t>
            </a:r>
            <a:endParaRPr lang="zh-CN" altLang="en-US"/>
          </a:p>
          <a:p>
            <a:r>
              <a:rPr lang="zh-CN" altLang="en-US"/>
              <a:t>回零成功后置0</a:t>
            </a:r>
            <a:endParaRPr lang="zh-CN" altLang="en-US"/>
          </a:p>
          <a:p>
            <a:r>
              <a:rPr lang="zh-CN" altLang="en-US"/>
              <a:t>通过d1000_get_command_pos来读取该值</a:t>
            </a:r>
            <a:endParaRPr lang="zh-CN" altLang="en-US"/>
          </a:p>
          <a:p>
            <a:r>
              <a:rPr lang="zh-CN" altLang="en-US"/>
              <a:t>不提供接口进行修改</a:t>
            </a:r>
            <a:endParaRPr lang="zh-CN" altLang="en-US"/>
          </a:p>
        </p:txBody>
      </p:sp>
      <p:pic>
        <p:nvPicPr>
          <p:cNvPr id="4" name="图片 3"/>
          <p:cNvPicPr>
            <a:picLocks noChangeAspect="1"/>
          </p:cNvPicPr>
          <p:nvPr/>
        </p:nvPicPr>
        <p:blipFill>
          <a:blip r:embed="rId1"/>
          <a:stretch>
            <a:fillRect/>
          </a:stretch>
        </p:blipFill>
        <p:spPr>
          <a:xfrm>
            <a:off x="3131820" y="3795395"/>
            <a:ext cx="6127115" cy="1379220"/>
          </a:xfrm>
          <a:prstGeom prst="rect">
            <a:avLst/>
          </a:prstGeom>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IO控制</a:t>
            </a:r>
            <a:endParaRPr lang="zh-CN" altLang="en-US"/>
          </a:p>
        </p:txBody>
      </p:sp>
      <p:sp>
        <p:nvSpPr>
          <p:cNvPr id="3" name="内容占位符 2"/>
          <p:cNvSpPr>
            <a:spLocks noGrp="1"/>
          </p:cNvSpPr>
          <p:nvPr>
            <p:ph idx="1"/>
          </p:nvPr>
        </p:nvSpPr>
        <p:spPr/>
        <p:txBody>
          <a:bodyPr/>
          <a:p>
            <a:r>
              <a:rPr lang="zh-CN" altLang="en-US"/>
              <a:t>d1000_out_bit写入输出状态值</a:t>
            </a:r>
            <a:endParaRPr lang="zh-CN" altLang="en-US"/>
          </a:p>
          <a:p>
            <a:r>
              <a:rPr lang="zh-CN" altLang="en-US"/>
              <a:t>d1000_in_bit读取输入状态值</a:t>
            </a:r>
            <a:endParaRPr lang="zh-CN" altLang="en-US"/>
          </a:p>
        </p:txBody>
      </p:sp>
      <p:pic>
        <p:nvPicPr>
          <p:cNvPr id="4" name="图片 3"/>
          <p:cNvPicPr>
            <a:picLocks noChangeAspect="1"/>
          </p:cNvPicPr>
          <p:nvPr/>
        </p:nvPicPr>
        <p:blipFill>
          <a:blip r:embed="rId1"/>
          <a:stretch>
            <a:fillRect/>
          </a:stretch>
        </p:blipFill>
        <p:spPr>
          <a:xfrm>
            <a:off x="2125980" y="2842260"/>
            <a:ext cx="8569960" cy="3455035"/>
          </a:xfrm>
          <a:prstGeom prst="rect">
            <a:avLst/>
          </a:prstGeo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开发环境</a:t>
            </a:r>
            <a:r>
              <a:rPr lang="en-US" altLang="zh-CN"/>
              <a:t>1</a:t>
            </a:r>
            <a:endParaRPr lang="en-US" altLang="zh-CN"/>
          </a:p>
        </p:txBody>
      </p:sp>
      <p:sp>
        <p:nvSpPr>
          <p:cNvPr id="3" name="内容占位符 2"/>
          <p:cNvSpPr>
            <a:spLocks noGrp="1"/>
          </p:cNvSpPr>
          <p:nvPr>
            <p:ph idx="1"/>
          </p:nvPr>
        </p:nvSpPr>
        <p:spPr/>
        <p:txBody>
          <a:bodyPr/>
          <a:p>
            <a:r>
              <a:rPr lang="zh-CN" altLang="en-US"/>
              <a:t>在附加包含目录中添加DMC.h所在目录</a:t>
            </a:r>
            <a:endParaRPr lang="zh-CN" altLang="en-US"/>
          </a:p>
          <a:p>
            <a:endParaRPr lang="zh-CN" altLang="en-US"/>
          </a:p>
        </p:txBody>
      </p:sp>
      <p:pic>
        <p:nvPicPr>
          <p:cNvPr id="28" name="图片 16"/>
          <p:cNvPicPr>
            <a:picLocks noChangeAspect="1"/>
          </p:cNvPicPr>
          <p:nvPr/>
        </p:nvPicPr>
        <p:blipFill>
          <a:blip r:embed="rId1"/>
          <a:stretch>
            <a:fillRect/>
          </a:stretch>
        </p:blipFill>
        <p:spPr>
          <a:xfrm>
            <a:off x="3077845" y="2228850"/>
            <a:ext cx="6386830" cy="4319270"/>
          </a:xfrm>
          <a:prstGeom prst="rect">
            <a:avLst/>
          </a:prstGeom>
          <a:noFill/>
          <a:ln w="9525">
            <a:noFill/>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开发环境</a:t>
            </a:r>
            <a:r>
              <a:rPr lang="en-US" altLang="zh-CN"/>
              <a:t>2</a:t>
            </a:r>
            <a:endParaRPr lang="en-US" altLang="zh-CN"/>
          </a:p>
        </p:txBody>
      </p:sp>
      <p:sp>
        <p:nvSpPr>
          <p:cNvPr id="3" name="内容占位符 2"/>
          <p:cNvSpPr>
            <a:spLocks noGrp="1"/>
          </p:cNvSpPr>
          <p:nvPr>
            <p:ph idx="1"/>
          </p:nvPr>
        </p:nvSpPr>
        <p:spPr/>
        <p:txBody>
          <a:bodyPr/>
          <a:p>
            <a:r>
              <a:rPr lang="zh-CN" altLang="en-US"/>
              <a:t>在附加库目录中增加DMC.lib所在目录。</a:t>
            </a:r>
            <a:endParaRPr lang="zh-CN" altLang="en-US"/>
          </a:p>
          <a:p>
            <a:endParaRPr lang="zh-CN" altLang="en-US"/>
          </a:p>
        </p:txBody>
      </p:sp>
      <p:pic>
        <p:nvPicPr>
          <p:cNvPr id="29" name="图片 17"/>
          <p:cNvPicPr>
            <a:picLocks noChangeAspect="1"/>
          </p:cNvPicPr>
          <p:nvPr/>
        </p:nvPicPr>
        <p:blipFill>
          <a:blip r:embed="rId1"/>
          <a:stretch>
            <a:fillRect/>
          </a:stretch>
        </p:blipFill>
        <p:spPr>
          <a:xfrm>
            <a:off x="3086735" y="2078990"/>
            <a:ext cx="6421755" cy="4343400"/>
          </a:xfrm>
          <a:prstGeom prst="rect">
            <a:avLst/>
          </a:prstGeom>
          <a:noFill/>
          <a:ln w="9525">
            <a:noFill/>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开发环境</a:t>
            </a:r>
            <a:r>
              <a:rPr lang="en-US" altLang="zh-CN"/>
              <a:t>3</a:t>
            </a:r>
            <a:endParaRPr lang="en-US" altLang="zh-CN"/>
          </a:p>
        </p:txBody>
      </p:sp>
      <p:sp>
        <p:nvSpPr>
          <p:cNvPr id="3" name="内容占位符 2"/>
          <p:cNvSpPr>
            <a:spLocks noGrp="1"/>
          </p:cNvSpPr>
          <p:nvPr>
            <p:ph idx="1"/>
          </p:nvPr>
        </p:nvSpPr>
        <p:spPr/>
        <p:txBody>
          <a:bodyPr/>
          <a:p>
            <a:r>
              <a:rPr lang="zh-CN" altLang="en-US"/>
              <a:t>附加依赖项中增加DMC.lib</a:t>
            </a:r>
            <a:endParaRPr lang="zh-CN" altLang="en-US"/>
          </a:p>
          <a:p>
            <a:endParaRPr lang="zh-CN" altLang="en-US"/>
          </a:p>
        </p:txBody>
      </p:sp>
      <p:pic>
        <p:nvPicPr>
          <p:cNvPr id="31" name="图片 19"/>
          <p:cNvPicPr>
            <a:picLocks noChangeAspect="1"/>
          </p:cNvPicPr>
          <p:nvPr/>
        </p:nvPicPr>
        <p:blipFill>
          <a:blip r:embed="rId1"/>
          <a:stretch>
            <a:fillRect/>
          </a:stretch>
        </p:blipFill>
        <p:spPr>
          <a:xfrm>
            <a:off x="3268345" y="2367280"/>
            <a:ext cx="6100445" cy="4125595"/>
          </a:xfrm>
          <a:prstGeom prst="rect">
            <a:avLst/>
          </a:prstGeom>
          <a:noFill/>
          <a:ln w="9525">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状态寄存器</a:t>
            </a:r>
            <a:endParaRPr lang="zh-CN" altLang="en-US"/>
          </a:p>
        </p:txBody>
      </p:sp>
      <p:sp>
        <p:nvSpPr>
          <p:cNvPr id="3" name="内容占位符 2"/>
          <p:cNvSpPr>
            <a:spLocks noGrp="1"/>
          </p:cNvSpPr>
          <p:nvPr>
            <p:ph idx="1"/>
          </p:nvPr>
        </p:nvSpPr>
        <p:spPr>
          <a:xfrm>
            <a:off x="609600" y="1600200"/>
            <a:ext cx="10972800" cy="1049020"/>
          </a:xfrm>
        </p:spPr>
        <p:txBody>
          <a:bodyPr/>
          <a:p>
            <a:r>
              <a:rPr lang="zh-CN" altLang="en-US"/>
              <a:t>主站写</a:t>
            </a:r>
            <a:r>
              <a:rPr lang="en-US" altLang="zh-CN"/>
              <a:t>ESC</a:t>
            </a:r>
            <a:r>
              <a:rPr lang="zh-CN" altLang="en-US"/>
              <a:t>的</a:t>
            </a:r>
            <a:r>
              <a:rPr lang="en-US" altLang="zh-CN"/>
              <a:t>0x120</a:t>
            </a:r>
            <a:r>
              <a:rPr lang="zh-CN" altLang="en-US"/>
              <a:t>寄存器的低</a:t>
            </a:r>
            <a:r>
              <a:rPr lang="en-US" altLang="zh-CN"/>
              <a:t>4</a:t>
            </a:r>
            <a:r>
              <a:rPr lang="zh-CN" altLang="en-US"/>
              <a:t>位，迁移状态</a:t>
            </a:r>
            <a:endParaRPr lang="zh-CN" altLang="en-US"/>
          </a:p>
          <a:p>
            <a:r>
              <a:rPr lang="en-US" altLang="zh-CN"/>
              <a:t>ESC</a:t>
            </a:r>
            <a:r>
              <a:rPr lang="zh-CN" altLang="en-US"/>
              <a:t>的</a:t>
            </a:r>
            <a:r>
              <a:rPr lang="en-US" altLang="zh-CN"/>
              <a:t>0x130</a:t>
            </a:r>
            <a:r>
              <a:rPr lang="zh-CN" altLang="en-US"/>
              <a:t>反映当前状态</a:t>
            </a:r>
            <a:endParaRPr lang="zh-CN" altLang="en-US"/>
          </a:p>
        </p:txBody>
      </p:sp>
      <p:pic>
        <p:nvPicPr>
          <p:cNvPr id="4" name="图片 3"/>
          <p:cNvPicPr>
            <a:picLocks noChangeAspect="1"/>
          </p:cNvPicPr>
          <p:nvPr/>
        </p:nvPicPr>
        <p:blipFill>
          <a:blip r:embed="rId1"/>
          <a:stretch>
            <a:fillRect/>
          </a:stretch>
        </p:blipFill>
        <p:spPr>
          <a:xfrm>
            <a:off x="2397125" y="4638675"/>
            <a:ext cx="6073775" cy="1295400"/>
          </a:xfrm>
          <a:prstGeom prst="rect">
            <a:avLst/>
          </a:prstGeom>
        </p:spPr>
      </p:pic>
      <p:pic>
        <p:nvPicPr>
          <p:cNvPr id="5" name="图片 4"/>
          <p:cNvPicPr>
            <a:picLocks noChangeAspect="1"/>
          </p:cNvPicPr>
          <p:nvPr/>
        </p:nvPicPr>
        <p:blipFill>
          <a:blip r:embed="rId2"/>
          <a:stretch>
            <a:fillRect/>
          </a:stretch>
        </p:blipFill>
        <p:spPr>
          <a:xfrm>
            <a:off x="1155700" y="2772410"/>
            <a:ext cx="8931275" cy="1699260"/>
          </a:xfrm>
          <a:prstGeom prst="rect">
            <a:avLst/>
          </a:prstGeom>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运行环境</a:t>
            </a:r>
            <a:endParaRPr lang="zh-CN" altLang="en-US"/>
          </a:p>
        </p:txBody>
      </p:sp>
      <p:sp>
        <p:nvSpPr>
          <p:cNvPr id="3" name="内容占位符 2"/>
          <p:cNvSpPr>
            <a:spLocks noGrp="1"/>
          </p:cNvSpPr>
          <p:nvPr>
            <p:ph idx="1"/>
          </p:nvPr>
        </p:nvSpPr>
        <p:spPr/>
        <p:txBody>
          <a:bodyPr/>
          <a:p>
            <a:r>
              <a:rPr lang="zh-CN" altLang="en-US"/>
              <a:t>Debug和Release环境下存在的差异</a:t>
            </a:r>
            <a:endParaRPr lang="zh-CN" altLang="en-US"/>
          </a:p>
        </p:txBody>
      </p:sp>
      <p:pic>
        <p:nvPicPr>
          <p:cNvPr id="22" name="图片 12"/>
          <p:cNvPicPr>
            <a:picLocks noChangeAspect="1"/>
          </p:cNvPicPr>
          <p:nvPr/>
        </p:nvPicPr>
        <p:blipFill>
          <a:blip r:embed="rId1"/>
          <a:stretch>
            <a:fillRect/>
          </a:stretch>
        </p:blipFill>
        <p:spPr>
          <a:xfrm>
            <a:off x="2267585" y="2261235"/>
            <a:ext cx="6193790" cy="1623060"/>
          </a:xfrm>
          <a:prstGeom prst="rect">
            <a:avLst/>
          </a:prstGeom>
          <a:noFill/>
          <a:ln w="9525">
            <a:noFill/>
          </a:ln>
        </p:spPr>
      </p:pic>
      <p:pic>
        <p:nvPicPr>
          <p:cNvPr id="24" name="图片 13"/>
          <p:cNvPicPr>
            <a:picLocks noChangeAspect="1"/>
          </p:cNvPicPr>
          <p:nvPr/>
        </p:nvPicPr>
        <p:blipFill>
          <a:blip r:embed="rId2"/>
          <a:stretch>
            <a:fillRect/>
          </a:stretch>
        </p:blipFill>
        <p:spPr>
          <a:xfrm>
            <a:off x="2267585" y="4110355"/>
            <a:ext cx="6539865" cy="1642745"/>
          </a:xfrm>
          <a:prstGeom prst="rect">
            <a:avLst/>
          </a:prstGeom>
          <a:noFill/>
          <a:ln w="9525">
            <a:noFill/>
          </a:ln>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运行日志</a:t>
            </a:r>
            <a:endParaRPr lang="zh-CN" altLang="en-US"/>
          </a:p>
        </p:txBody>
      </p:sp>
      <p:sp>
        <p:nvSpPr>
          <p:cNvPr id="3" name="内容占位符 2"/>
          <p:cNvSpPr>
            <a:spLocks noGrp="1"/>
          </p:cNvSpPr>
          <p:nvPr>
            <p:ph idx="1"/>
          </p:nvPr>
        </p:nvSpPr>
        <p:spPr/>
        <p:txBody>
          <a:bodyPr/>
          <a:p>
            <a:r>
              <a:rPr lang="zh-CN" altLang="en-US"/>
              <a:t>DMC.log为程序运行过程记录日志</a:t>
            </a:r>
            <a:endParaRPr lang="zh-CN" altLang="en-US"/>
          </a:p>
          <a:p>
            <a:r>
              <a:rPr lang="zh-CN" altLang="en-US"/>
              <a:t>Fatal: 运行过程中产生严重错误</a:t>
            </a:r>
            <a:endParaRPr lang="zh-CN" altLang="en-US"/>
          </a:p>
          <a:p>
            <a:r>
              <a:rPr lang="zh-CN" altLang="en-US"/>
              <a:t>Error：运行过程中产生错误</a:t>
            </a:r>
            <a:endParaRPr lang="zh-CN" altLang="en-US"/>
          </a:p>
          <a:p>
            <a:r>
              <a:rPr lang="zh-CN" altLang="en-US"/>
              <a:t>Warning:运行过程中产生告警</a:t>
            </a:r>
            <a:endParaRPr lang="zh-CN" altLang="en-US"/>
          </a:p>
        </p:txBody>
      </p:sp>
      <p:pic>
        <p:nvPicPr>
          <p:cNvPr id="26" name="图片 14"/>
          <p:cNvPicPr>
            <a:picLocks noChangeAspect="1"/>
          </p:cNvPicPr>
          <p:nvPr/>
        </p:nvPicPr>
        <p:blipFill>
          <a:blip r:embed="rId1"/>
          <a:stretch>
            <a:fillRect/>
          </a:stretch>
        </p:blipFill>
        <p:spPr>
          <a:xfrm>
            <a:off x="1744345" y="3681730"/>
            <a:ext cx="9553575" cy="2616200"/>
          </a:xfrm>
          <a:prstGeom prst="rect">
            <a:avLst/>
          </a:prstGeom>
          <a:noFill/>
          <a:ln w="9525">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On the FLY处理方式</a:t>
            </a:r>
            <a:endParaRPr lang="zh-CN" altLang="en-US"/>
          </a:p>
        </p:txBody>
      </p:sp>
      <p:sp>
        <p:nvSpPr>
          <p:cNvPr id="3" name="内容占位符 2"/>
          <p:cNvSpPr>
            <a:spLocks noGrp="1"/>
          </p:cNvSpPr>
          <p:nvPr>
            <p:ph idx="1"/>
          </p:nvPr>
        </p:nvSpPr>
        <p:spPr>
          <a:xfrm>
            <a:off x="424180" y="1202690"/>
            <a:ext cx="11413490" cy="1529715"/>
          </a:xfrm>
        </p:spPr>
        <p:txBody>
          <a:bodyPr/>
          <a:p>
            <a:r>
              <a:rPr lang="en-US" altLang="zh-CN"/>
              <a:t>在数据帧向下游传输的过程中，每个节点读取寻址到该节点的数据，并将它的数据写入数据帧。</a:t>
            </a:r>
            <a:endParaRPr lang="en-US" altLang="zh-CN"/>
          </a:p>
          <a:p>
            <a:r>
              <a:rPr lang="en-US" altLang="zh-CN"/>
              <a:t>提高了带宽利用率</a:t>
            </a:r>
            <a:r>
              <a:rPr lang="zh-CN" altLang="en-US"/>
              <a:t>，每个周期通常用一个数据帧就足以实现整个系统的数据刷新</a:t>
            </a:r>
            <a:endParaRPr lang="zh-CN" altLang="en-US"/>
          </a:p>
        </p:txBody>
      </p:sp>
      <p:pic>
        <p:nvPicPr>
          <p:cNvPr id="5" name="图片 4"/>
          <p:cNvPicPr>
            <a:picLocks noChangeAspect="1"/>
          </p:cNvPicPr>
          <p:nvPr/>
        </p:nvPicPr>
        <p:blipFill>
          <a:blip r:embed="rId1"/>
          <a:stretch>
            <a:fillRect/>
          </a:stretch>
        </p:blipFill>
        <p:spPr>
          <a:xfrm>
            <a:off x="2099310" y="2414270"/>
            <a:ext cx="7760970" cy="4137025"/>
          </a:xfrm>
          <a:prstGeom prst="rect">
            <a:avLst/>
          </a:prstGeom>
          <a:noFill/>
          <a:ln w="9525">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EtherCAT帧结构</a:t>
            </a:r>
            <a:endParaRPr lang="zh-CN" altLang="en-US"/>
          </a:p>
        </p:txBody>
      </p:sp>
      <p:sp>
        <p:nvSpPr>
          <p:cNvPr id="3" name="内容占位符 2"/>
          <p:cNvSpPr>
            <a:spLocks noGrp="1"/>
          </p:cNvSpPr>
          <p:nvPr>
            <p:ph idx="1"/>
          </p:nvPr>
        </p:nvSpPr>
        <p:spPr>
          <a:xfrm>
            <a:off x="609600" y="1600200"/>
            <a:ext cx="10972800" cy="1779270"/>
          </a:xfrm>
        </p:spPr>
        <p:txBody>
          <a:bodyPr/>
          <a:p>
            <a:r>
              <a:rPr lang="en-US" altLang="zh-CN"/>
              <a:t>EtherCAT</a:t>
            </a:r>
            <a:r>
              <a:rPr lang="zh-CN" altLang="en-US"/>
              <a:t>数据帧嵌入到标准以太网帧中</a:t>
            </a:r>
            <a:endParaRPr lang="zh-CN" altLang="en-US"/>
          </a:p>
          <a:p>
            <a:r>
              <a:rPr lang="en-US" altLang="zh-CN"/>
              <a:t>EtherCAT</a:t>
            </a:r>
            <a:r>
              <a:rPr lang="zh-CN" altLang="en-US"/>
              <a:t>数据帧包括：</a:t>
            </a:r>
            <a:endParaRPr lang="zh-CN" altLang="en-US"/>
          </a:p>
          <a:p>
            <a:pPr>
              <a:buFont typeface="Wingdings" panose="05000000000000000000" charset="0"/>
              <a:buChar char="Ø"/>
            </a:pPr>
            <a:r>
              <a:rPr lang="zh-CN" altLang="en-US"/>
              <a:t>EtherCAT帧头</a:t>
            </a:r>
            <a:endParaRPr lang="zh-CN" altLang="en-US"/>
          </a:p>
          <a:p>
            <a:pPr>
              <a:buFont typeface="Wingdings" panose="05000000000000000000" charset="0"/>
              <a:buChar char="Ø"/>
            </a:pPr>
            <a:r>
              <a:rPr lang="zh-CN" altLang="en-US"/>
              <a:t>数据报区</a:t>
            </a:r>
            <a:endParaRPr lang="zh-CN" altLang="en-US"/>
          </a:p>
        </p:txBody>
      </p:sp>
      <p:pic>
        <p:nvPicPr>
          <p:cNvPr id="4" name="图片 1"/>
          <p:cNvPicPr>
            <a:picLocks noChangeAspect="1"/>
          </p:cNvPicPr>
          <p:nvPr/>
        </p:nvPicPr>
        <p:blipFill>
          <a:blip r:embed="rId1"/>
          <a:stretch>
            <a:fillRect/>
          </a:stretch>
        </p:blipFill>
        <p:spPr>
          <a:xfrm>
            <a:off x="4615180" y="2032000"/>
            <a:ext cx="7322185" cy="1477010"/>
          </a:xfrm>
          <a:prstGeom prst="rect">
            <a:avLst/>
          </a:prstGeom>
          <a:noFill/>
          <a:ln w="9525">
            <a:noFill/>
          </a:ln>
        </p:spPr>
      </p:pic>
      <p:pic>
        <p:nvPicPr>
          <p:cNvPr id="5" name="图片 3"/>
          <p:cNvPicPr>
            <a:picLocks noChangeAspect="1"/>
          </p:cNvPicPr>
          <p:nvPr/>
        </p:nvPicPr>
        <p:blipFill>
          <a:blip r:embed="rId2"/>
          <a:stretch>
            <a:fillRect/>
          </a:stretch>
        </p:blipFill>
        <p:spPr>
          <a:xfrm>
            <a:off x="1696085" y="3569335"/>
            <a:ext cx="9510395" cy="3039110"/>
          </a:xfrm>
          <a:prstGeom prst="rect">
            <a:avLst/>
          </a:prstGeom>
          <a:noFill/>
          <a:ln w="9525">
            <a:noFill/>
          </a:ln>
        </p:spPr>
      </p:pic>
    </p:spTree>
  </p:cSld>
  <p:clrMapOvr>
    <a:masterClrMapping/>
  </p:clrMapOvr>
  <p:transition>
    <p:fade/>
  </p:transition>
</p:sld>
</file>

<file path=ppt/theme/theme1.xml><?xml version="1.0" encoding="utf-8"?>
<a:theme xmlns:a="http://schemas.openxmlformats.org/drawingml/2006/main" name="经营指数">
  <a:themeElements>
    <a:clrScheme name="">
      <a:dk1>
        <a:srgbClr val="000000"/>
      </a:dk1>
      <a:lt1>
        <a:srgbClr val="FFFFFF"/>
      </a:lt1>
      <a:dk2>
        <a:srgbClr val="000000"/>
      </a:dk2>
      <a:lt2>
        <a:srgbClr val="808080"/>
      </a:lt2>
      <a:accent1>
        <a:srgbClr val="B1E4FF"/>
      </a:accent1>
      <a:accent2>
        <a:srgbClr val="0099CC"/>
      </a:accent2>
      <a:accent3>
        <a:srgbClr val="FFFFFF"/>
      </a:accent3>
      <a:accent4>
        <a:srgbClr val="000000"/>
      </a:accent4>
      <a:accent5>
        <a:srgbClr val="D4EFFF"/>
      </a:accent5>
      <a:accent6>
        <a:srgbClr val="0089B7"/>
      </a:accent6>
      <a:hlink>
        <a:srgbClr val="003399"/>
      </a:hlink>
      <a:folHlink>
        <a:srgbClr val="61C2FF"/>
      </a:folHlink>
    </a:clrScheme>
    <a:fontScheme nam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B1E4FF"/>
        </a:accent1>
        <a:accent2>
          <a:srgbClr val="0099CC"/>
        </a:accent2>
        <a:accent3>
          <a:srgbClr val="FFFFFF"/>
        </a:accent3>
        <a:accent4>
          <a:srgbClr val="000000"/>
        </a:accent4>
        <a:accent5>
          <a:srgbClr val="D4EFFF"/>
        </a:accent5>
        <a:accent6>
          <a:srgbClr val="0089B7"/>
        </a:accent6>
        <a:hlink>
          <a:srgbClr val="003399"/>
        </a:hlink>
        <a:folHlink>
          <a:srgbClr val="61C2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9099</Words>
  <Application>WPS 演示</Application>
  <PresentationFormat>宽屏</PresentationFormat>
  <Paragraphs>977</Paragraphs>
  <Slides>71</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17</vt:i4>
      </vt:variant>
      <vt:variant>
        <vt:lpstr>幻灯片标题</vt:lpstr>
      </vt:variant>
      <vt:variant>
        <vt:i4>71</vt:i4>
      </vt:variant>
    </vt:vector>
  </HeadingPairs>
  <TitlesOfParts>
    <vt:vector size="97" baseType="lpstr">
      <vt:lpstr>Arial</vt:lpstr>
      <vt:lpstr>宋体</vt:lpstr>
      <vt:lpstr>Wingdings</vt:lpstr>
      <vt:lpstr>Wingdings</vt:lpstr>
      <vt:lpstr>黑体</vt:lpstr>
      <vt:lpstr>微软雅黑</vt:lpstr>
      <vt:lpstr>Arial Unicode MS</vt:lpstr>
      <vt:lpstr>Calibri</vt:lpstr>
      <vt:lpstr>经营指数</vt:lpstr>
      <vt:lpstr>Visio.Drawing.11</vt:lpstr>
      <vt:lpstr>Visio.Drawing.11</vt:lpstr>
      <vt:lpstr>Equation.KSEE3</vt:lpstr>
      <vt:lpstr>Equation.KSEE3</vt:lpstr>
      <vt:lpstr>Visio.Drawing.11</vt:lpstr>
      <vt:lpstr>Equation.KSEE3</vt:lpstr>
      <vt:lpstr>Equation.KSEE3</vt:lpstr>
      <vt:lpstr>Equation.KSEE3</vt:lpstr>
      <vt:lpstr>Visio.Drawing.11</vt:lpstr>
      <vt:lpstr>Visio.Drawing.11</vt:lpstr>
      <vt:lpstr>Visio.Drawing.11</vt:lpstr>
      <vt:lpstr>Visio.Drawing.11</vt:lpstr>
      <vt:lpstr>Visio.Drawing.11</vt:lpstr>
      <vt:lpstr>Visio.Drawing.11</vt:lpstr>
      <vt:lpstr>Visio.Drawing.11</vt:lpstr>
      <vt:lpstr>Visio.Drawing.11</vt:lpstr>
      <vt:lpstr>Visio.Drawing.11</vt:lpstr>
      <vt:lpstr>DMC运动控制库</vt:lpstr>
      <vt:lpstr>引言</vt:lpstr>
      <vt:lpstr>PowerPoint 演示文稿</vt:lpstr>
      <vt:lpstr>Et      简介</vt:lpstr>
      <vt:lpstr>EtherCAT特点</vt:lpstr>
      <vt:lpstr>EtherCAT状态机</vt:lpstr>
      <vt:lpstr>状态寄存器</vt:lpstr>
      <vt:lpstr>On the FLY处理方式</vt:lpstr>
      <vt:lpstr>EtherCAT帧结构</vt:lpstr>
      <vt:lpstr>数据报结构</vt:lpstr>
      <vt:lpstr>命令类型（自动增量）</vt:lpstr>
      <vt:lpstr>APWR实例</vt:lpstr>
      <vt:lpstr>APWR实例</vt:lpstr>
      <vt:lpstr>APWR实例</vt:lpstr>
      <vt:lpstr>APWR实例</vt:lpstr>
      <vt:lpstr>命令类型（固定地址）</vt:lpstr>
      <vt:lpstr>命令类型（广播）</vt:lpstr>
      <vt:lpstr>BRD实例</vt:lpstr>
      <vt:lpstr>BRD实例</vt:lpstr>
      <vt:lpstr>BRD实例</vt:lpstr>
      <vt:lpstr>BRD实例</vt:lpstr>
      <vt:lpstr>命令类型（逻辑地址）</vt:lpstr>
      <vt:lpstr>命令类型（单读多写）</vt:lpstr>
      <vt:lpstr>命令类型与WKC</vt:lpstr>
      <vt:lpstr>自动配置地址</vt:lpstr>
      <vt:lpstr>FMMU</vt:lpstr>
      <vt:lpstr>FMMU逻辑地址映射实例</vt:lpstr>
      <vt:lpstr>SM</vt:lpstr>
      <vt:lpstr>两种缓存模式</vt:lpstr>
      <vt:lpstr>两种缓存模式</vt:lpstr>
      <vt:lpstr>基于 EtherCAT 的 CAN 应用协议（CoE）</vt:lpstr>
      <vt:lpstr>SDO的处理</vt:lpstr>
      <vt:lpstr>PDO的处理</vt:lpstr>
      <vt:lpstr>PDO的配置</vt:lpstr>
      <vt:lpstr>RXPDO的配置</vt:lpstr>
      <vt:lpstr>TXPDO的配置</vt:lpstr>
      <vt:lpstr>SM配置</vt:lpstr>
      <vt:lpstr>FMMU配置</vt:lpstr>
      <vt:lpstr>LRW命令</vt:lpstr>
      <vt:lpstr>分布式时钟DC</vt:lpstr>
      <vt:lpstr>传输时延的测量、偏移量补偿</vt:lpstr>
      <vt:lpstr>实际流程</vt:lpstr>
      <vt:lpstr>漂移补偿</vt:lpstr>
      <vt:lpstr>实际流程</vt:lpstr>
      <vt:lpstr>同步方式</vt:lpstr>
      <vt:lpstr>Free Run</vt:lpstr>
      <vt:lpstr>DC同步</vt:lpstr>
      <vt:lpstr>ECM主站</vt:lpstr>
      <vt:lpstr>ECM主站</vt:lpstr>
      <vt:lpstr>连接方式</vt:lpstr>
      <vt:lpstr>配置文件：LogLevel</vt:lpstr>
      <vt:lpstr>配置文件：HomeMethod</vt:lpstr>
      <vt:lpstr>配置文件：HomeMethod</vt:lpstr>
      <vt:lpstr>配置文件 </vt:lpstr>
      <vt:lpstr>配置文件 Slave</vt:lpstr>
      <vt:lpstr>接口函数</vt:lpstr>
      <vt:lpstr>初始化</vt:lpstr>
      <vt:lpstr>关闭</vt:lpstr>
      <vt:lpstr>梯形速度曲线运动模式</vt:lpstr>
      <vt:lpstr>S形速度曲线运动模式</vt:lpstr>
      <vt:lpstr>直线插补</vt:lpstr>
      <vt:lpstr>直线插补</vt:lpstr>
      <vt:lpstr>停止函数</vt:lpstr>
      <vt:lpstr>回原点运动</vt:lpstr>
      <vt:lpstr>指令脉冲计数 </vt:lpstr>
      <vt:lpstr>IO控制</vt:lpstr>
      <vt:lpstr>开发环境1</vt:lpstr>
      <vt:lpstr>开发环境2</vt:lpstr>
      <vt:lpstr>开发环境3</vt:lpstr>
      <vt:lpstr>运行环境</vt:lpstr>
      <vt:lpstr>运行日志</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186</cp:revision>
  <dcterms:created xsi:type="dcterms:W3CDTF">2019-10-30T01:14:00Z</dcterms:created>
  <dcterms:modified xsi:type="dcterms:W3CDTF">2019-11-12T03:44:37Z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